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58" r:id="rId2"/>
    <p:sldId id="698" r:id="rId3"/>
    <p:sldId id="720" r:id="rId4"/>
    <p:sldId id="722" r:id="rId5"/>
    <p:sldId id="732" r:id="rId6"/>
    <p:sldId id="723" r:id="rId7"/>
    <p:sldId id="724" r:id="rId8"/>
    <p:sldId id="738" r:id="rId9"/>
    <p:sldId id="739" r:id="rId10"/>
    <p:sldId id="730" r:id="rId11"/>
    <p:sldId id="710" r:id="rId12"/>
    <p:sldId id="711" r:id="rId13"/>
    <p:sldId id="735" r:id="rId14"/>
    <p:sldId id="741" r:id="rId15"/>
    <p:sldId id="731" r:id="rId16"/>
    <p:sldId id="717" r:id="rId17"/>
    <p:sldId id="729" r:id="rId18"/>
    <p:sldId id="707" r:id="rId19"/>
    <p:sldId id="708" r:id="rId20"/>
    <p:sldId id="701" r:id="rId21"/>
    <p:sldId id="736" r:id="rId22"/>
    <p:sldId id="733" r:id="rId23"/>
    <p:sldId id="742" r:id="rId24"/>
    <p:sldId id="716" r:id="rId25"/>
    <p:sldId id="721" r:id="rId26"/>
    <p:sldId id="725" r:id="rId27"/>
    <p:sldId id="715" r:id="rId28"/>
    <p:sldId id="549" r:id="rId29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CCFF"/>
    <a:srgbClr val="808080"/>
    <a:srgbClr val="003366"/>
    <a:srgbClr val="996600"/>
    <a:srgbClr val="FF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 autoAdjust="0"/>
    <p:restoredTop sz="94660"/>
  </p:normalViewPr>
  <p:slideViewPr>
    <p:cSldViewPr>
      <p:cViewPr varScale="1">
        <p:scale>
          <a:sx n="77" d="100"/>
          <a:sy n="77" d="100"/>
        </p:scale>
        <p:origin x="33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37329;&#23376;&#20803;&#20037;\My%20Documents\&#21407;&#31295;&#12540;&#35611;&#28436;\140221%20Tsukuba-Seameo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37329;&#23376;&#20803;&#20037;\My%20Documents\&#21407;&#31295;&#12540;&#35611;&#28436;\131203%20Japan-Australia%20&#12487;&#12540;&#12479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aneko\My%20Documents\&#21407;&#31295;&#12540;&#35611;&#28436;\100713%20&#31435;&#25945;&#12487;&#12540;&#12479;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37329;&#23376;&#20803;&#20037;\My%20Documents\&#21407;&#31295;&#12540;&#35611;&#28436;\140221%20Tsukuba-Seameo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37329;&#23376;&#20803;&#20037;\My%20Documents\&#21407;&#31295;&#12540;&#35611;&#28436;\131203%20Japan-Australia%20&#12487;&#12540;&#1247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5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留学生総数!$A$3:$A$10</c:f>
              <c:strCache>
                <c:ptCount val="8"/>
                <c:pt idx="0">
                  <c:v>1975</c:v>
                </c:pt>
                <c:pt idx="1">
                  <c:v>80</c:v>
                </c:pt>
                <c:pt idx="2">
                  <c:v>85</c:v>
                </c:pt>
                <c:pt idx="3">
                  <c:v>90</c:v>
                </c:pt>
                <c:pt idx="4">
                  <c:v>95</c:v>
                </c:pt>
                <c:pt idx="5">
                  <c:v>2000</c:v>
                </c:pt>
                <c:pt idx="6">
                  <c:v>05</c:v>
                </c:pt>
                <c:pt idx="7">
                  <c:v>10</c:v>
                </c:pt>
              </c:strCache>
            </c:strRef>
          </c:cat>
          <c:val>
            <c:numRef>
              <c:f>留学生総数!$B$3:$B$10</c:f>
              <c:numCache>
                <c:formatCode>0.0_);[Red]\(0.0\)</c:formatCode>
                <c:ptCount val="8"/>
                <c:pt idx="0">
                  <c:v>0.8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1.3</c:v>
                </c:pt>
                <c:pt idx="4">
                  <c:v>1.7000000000000008</c:v>
                </c:pt>
                <c:pt idx="5">
                  <c:v>2.1</c:v>
                </c:pt>
                <c:pt idx="6">
                  <c:v>3</c:v>
                </c:pt>
                <c:pt idx="7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4482088"/>
        <c:axId val="264477384"/>
        <c:axId val="0"/>
      </c:bar3DChart>
      <c:catAx>
        <c:axId val="264482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64477384"/>
        <c:crosses val="autoZero"/>
        <c:auto val="1"/>
        <c:lblAlgn val="ctr"/>
        <c:lblOffset val="100"/>
        <c:noMultiLvlLbl val="0"/>
      </c:catAx>
      <c:valAx>
        <c:axId val="264477384"/>
        <c:scaling>
          <c:orientation val="minMax"/>
        </c:scaling>
        <c:delete val="0"/>
        <c:axPos val="l"/>
        <c:majorGridlines/>
        <c:numFmt formatCode="0.0_);[Red]\(0.0\)" sourceLinked="1"/>
        <c:majorTickMark val="out"/>
        <c:minorTickMark val="none"/>
        <c:tickLblPos val="nextTo"/>
        <c:crossAx val="264482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314582615937794"/>
          <c:y val="8.8539853596514256E-2"/>
          <c:w val="0.81388888888888999"/>
          <c:h val="0.77314814814814958"/>
        </c:manualLayout>
      </c:layout>
      <c:pie3DChart>
        <c:varyColors val="1"/>
        <c:ser>
          <c:idx val="0"/>
          <c:order val="0"/>
          <c:spPr>
            <a:solidFill>
              <a:srgbClr val="F79646">
                <a:lumMod val="20000"/>
                <a:lumOff val="80000"/>
              </a:srgbClr>
            </a:solidFill>
            <a:ln>
              <a:solidFill>
                <a:prstClr val="black"/>
              </a:solidFill>
            </a:ln>
          </c:spPr>
          <c:dPt>
            <c:idx val="0"/>
            <c:bubble3D val="0"/>
            <c:explosion val="1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bubble3D val="0"/>
            <c:explosion val="38"/>
            <c:spPr>
              <a:solidFill>
                <a:srgbClr val="FFCCFF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/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オーストラリア留学生収入!$S$20:$S$23</c:f>
              <c:strCache>
                <c:ptCount val="4"/>
                <c:pt idx="0">
                  <c:v>Government</c:v>
                </c:pt>
                <c:pt idx="1">
                  <c:v>Overseas students</c:v>
                </c:pt>
                <c:pt idx="2">
                  <c:v>Other fees</c:v>
                </c:pt>
                <c:pt idx="3">
                  <c:v>Others</c:v>
                </c:pt>
              </c:strCache>
            </c:strRef>
          </c:cat>
          <c:val>
            <c:numRef>
              <c:f>オーストラリア留学生収入!$T$20:$T$23</c:f>
              <c:numCache>
                <c:formatCode>0_);[Red]\(0\)</c:formatCode>
                <c:ptCount val="4"/>
                <c:pt idx="0">
                  <c:v>55.8</c:v>
                </c:pt>
                <c:pt idx="1">
                  <c:v>16.7</c:v>
                </c:pt>
                <c:pt idx="2">
                  <c:v>9.9047938375861087</c:v>
                </c:pt>
                <c:pt idx="3">
                  <c:v>17.595206162413916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altLang="ja-JP" sz="1600" dirty="0" smtClean="0"/>
              <a:t>U.S. students</a:t>
            </a:r>
            <a:r>
              <a:rPr lang="en-US" altLang="ja-JP" sz="1600" baseline="0" dirty="0" smtClean="0"/>
              <a:t> studying abroad (in thousand)</a:t>
            </a:r>
            <a:r>
              <a:rPr lang="ja-JP" altLang="en-US" sz="1600" dirty="0"/>
              <a:t>　　</a:t>
            </a:r>
            <a:r>
              <a:rPr lang="en-US" altLang="ja-JP" sz="1600" dirty="0"/>
              <a:t>1996-2006</a:t>
            </a:r>
            <a:endParaRPr lang="ja-JP" altLang="en-US" sz="16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Sheet2!$B$5:$L$5</c:f>
              <c:strCache>
                <c:ptCount val="11"/>
                <c:pt idx="0">
                  <c:v>1996–97</c:v>
                </c:pt>
                <c:pt idx="1">
                  <c:v>1997–98</c:v>
                </c:pt>
                <c:pt idx="2">
                  <c:v>1998–99</c:v>
                </c:pt>
                <c:pt idx="3">
                  <c:v>1999–2000</c:v>
                </c:pt>
                <c:pt idx="4">
                  <c:v>2000–01</c:v>
                </c:pt>
                <c:pt idx="5">
                  <c:v>2001–02</c:v>
                </c:pt>
                <c:pt idx="6">
                  <c:v>2002–03</c:v>
                </c:pt>
                <c:pt idx="7">
                  <c:v>2003–04</c:v>
                </c:pt>
                <c:pt idx="8">
                  <c:v>2004–05</c:v>
                </c:pt>
                <c:pt idx="9">
                  <c:v>2005–06</c:v>
                </c:pt>
                <c:pt idx="10">
                  <c:v>2006–07</c:v>
                </c:pt>
              </c:strCache>
            </c:strRef>
          </c:cat>
          <c:val>
            <c:numRef>
              <c:f>Sheet2!$B$6:$L$6</c:f>
              <c:numCache>
                <c:formatCode>0.0_ </c:formatCode>
                <c:ptCount val="11"/>
                <c:pt idx="0">
                  <c:v>9.9448000000000008</c:v>
                </c:pt>
                <c:pt idx="1">
                  <c:v>11.395900000000006</c:v>
                </c:pt>
                <c:pt idx="2">
                  <c:v>12.977</c:v>
                </c:pt>
                <c:pt idx="3">
                  <c:v>14.359000000000039</c:v>
                </c:pt>
                <c:pt idx="4">
                  <c:v>15.4168</c:v>
                </c:pt>
                <c:pt idx="5">
                  <c:v>16.091999999999999</c:v>
                </c:pt>
                <c:pt idx="6">
                  <c:v>17.462899999999909</c:v>
                </c:pt>
                <c:pt idx="7">
                  <c:v>19.123100000000001</c:v>
                </c:pt>
                <c:pt idx="8">
                  <c:v>20.598299999999909</c:v>
                </c:pt>
                <c:pt idx="9">
                  <c:v>22.353400000000001</c:v>
                </c:pt>
                <c:pt idx="10">
                  <c:v>24.179099999999988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481696"/>
        <c:axId val="264480912"/>
      </c:lineChart>
      <c:catAx>
        <c:axId val="26448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4480912"/>
        <c:crosses val="autoZero"/>
        <c:auto val="1"/>
        <c:lblAlgn val="ctr"/>
        <c:lblOffset val="100"/>
        <c:noMultiLvlLbl val="0"/>
      </c:catAx>
      <c:valAx>
        <c:axId val="264480912"/>
        <c:scaling>
          <c:orientation val="minMax"/>
        </c:scaling>
        <c:delete val="0"/>
        <c:axPos val="l"/>
        <c:majorGridlines/>
        <c:numFmt formatCode="0.0_ " sourceLinked="1"/>
        <c:majorTickMark val="out"/>
        <c:minorTickMark val="none"/>
        <c:tickLblPos val="nextTo"/>
        <c:crossAx val="264481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567929908042126E-2"/>
          <c:y val="4.0668570274869469E-2"/>
          <c:w val="0.82838327762986463"/>
          <c:h val="0.8281338871102647"/>
        </c:manualLayout>
      </c:layout>
      <c:lineChart>
        <c:grouping val="standard"/>
        <c:varyColors val="0"/>
        <c:ser>
          <c:idx val="0"/>
          <c:order val="0"/>
          <c:tx>
            <c:strRef>
              <c:f>'particpation rate'!$C$3</c:f>
              <c:strCache>
                <c:ptCount val="1"/>
                <c:pt idx="0">
                  <c:v>4-year</c:v>
                </c:pt>
              </c:strCache>
            </c:strRef>
          </c:tx>
          <c:cat>
            <c:strRef>
              <c:f>'particpation rate'!$B$4:$B$57</c:f>
              <c:strCache>
                <c:ptCount val="54"/>
                <c:pt idx="0">
                  <c:v>1960</c:v>
                </c:pt>
                <c:pt idx="5">
                  <c:v>65</c:v>
                </c:pt>
                <c:pt idx="10">
                  <c:v>70</c:v>
                </c:pt>
                <c:pt idx="15">
                  <c:v>75</c:v>
                </c:pt>
                <c:pt idx="20">
                  <c:v>80</c:v>
                </c:pt>
                <c:pt idx="25">
                  <c:v>85</c:v>
                </c:pt>
                <c:pt idx="30">
                  <c:v>90</c:v>
                </c:pt>
                <c:pt idx="35">
                  <c:v>95</c:v>
                </c:pt>
                <c:pt idx="40">
                  <c:v>2000</c:v>
                </c:pt>
                <c:pt idx="45">
                  <c:v>05</c:v>
                </c:pt>
                <c:pt idx="48">
                  <c:v>.</c:v>
                </c:pt>
                <c:pt idx="50">
                  <c:v>10</c:v>
                </c:pt>
                <c:pt idx="53">
                  <c:v>13</c:v>
                </c:pt>
              </c:strCache>
            </c:strRef>
          </c:cat>
          <c:val>
            <c:numRef>
              <c:f>'particpation rate'!$C$4:$C$57</c:f>
              <c:numCache>
                <c:formatCode>0_ </c:formatCode>
                <c:ptCount val="54"/>
                <c:pt idx="0">
                  <c:v>8.2464851521135056</c:v>
                </c:pt>
                <c:pt idx="1">
                  <c:v>9.365575609939226</c:v>
                </c:pt>
                <c:pt idx="2">
                  <c:v>10.095131398581639</c:v>
                </c:pt>
                <c:pt idx="3">
                  <c:v>12.081819962503847</c:v>
                </c:pt>
                <c:pt idx="4">
                  <c:v>15.403240181418468</c:v>
                </c:pt>
                <c:pt idx="5">
                  <c:v>12.740330573540964</c:v>
                </c:pt>
                <c:pt idx="6">
                  <c:v>11.696405614440785</c:v>
                </c:pt>
                <c:pt idx="7">
                  <c:v>12.816218378162183</c:v>
                </c:pt>
                <c:pt idx="8">
                  <c:v>13.740790439780236</c:v>
                </c:pt>
                <c:pt idx="9">
                  <c:v>15.379766399608522</c:v>
                </c:pt>
                <c:pt idx="10">
                  <c:v>17.045289369220338</c:v>
                </c:pt>
                <c:pt idx="11">
                  <c:v>19.319473945077171</c:v>
                </c:pt>
                <c:pt idx="12">
                  <c:v>21.588784188492856</c:v>
                </c:pt>
                <c:pt idx="13">
                  <c:v>23.308703906583283</c:v>
                </c:pt>
                <c:pt idx="14">
                  <c:v>25.07142558327817</c:v>
                </c:pt>
                <c:pt idx="15">
                  <c:v>27.089741934906709</c:v>
                </c:pt>
                <c:pt idx="16">
                  <c:v>27.610345280294084</c:v>
                </c:pt>
                <c:pt idx="17">
                  <c:v>26.330501224297134</c:v>
                </c:pt>
                <c:pt idx="18">
                  <c:v>26.876170298194825</c:v>
                </c:pt>
                <c:pt idx="19">
                  <c:v>26.010898626186059</c:v>
                </c:pt>
                <c:pt idx="20">
                  <c:v>26.051734963168276</c:v>
                </c:pt>
                <c:pt idx="21">
                  <c:v>25.660281754160891</c:v>
                </c:pt>
                <c:pt idx="22">
                  <c:v>25.297424890870467</c:v>
                </c:pt>
                <c:pt idx="23">
                  <c:v>24.360057334413277</c:v>
                </c:pt>
                <c:pt idx="24">
                  <c:v>24.754288094494289</c:v>
                </c:pt>
                <c:pt idx="25">
                  <c:v>26.421426345174858</c:v>
                </c:pt>
                <c:pt idx="26">
                  <c:v>23.571290994540625</c:v>
                </c:pt>
                <c:pt idx="27">
                  <c:v>24.687785061201978</c:v>
                </c:pt>
                <c:pt idx="28">
                  <c:v>25.096599875409769</c:v>
                </c:pt>
                <c:pt idx="29">
                  <c:v>24.637446049595624</c:v>
                </c:pt>
                <c:pt idx="30">
                  <c:v>24.530713216261791</c:v>
                </c:pt>
                <c:pt idx="31">
                  <c:v>25.504096594202117</c:v>
                </c:pt>
                <c:pt idx="32">
                  <c:v>26.408087758459448</c:v>
                </c:pt>
                <c:pt idx="33">
                  <c:v>27.989993720858102</c:v>
                </c:pt>
                <c:pt idx="34">
                  <c:v>30.130220533561417</c:v>
                </c:pt>
                <c:pt idx="35">
                  <c:v>32.040844502926113</c:v>
                </c:pt>
                <c:pt idx="36">
                  <c:v>33.415494826826176</c:v>
                </c:pt>
                <c:pt idx="37">
                  <c:v>34.905324732656752</c:v>
                </c:pt>
                <c:pt idx="38">
                  <c:v>36.397248871410049</c:v>
                </c:pt>
                <c:pt idx="39">
                  <c:v>38.127176168081661</c:v>
                </c:pt>
                <c:pt idx="40">
                  <c:v>39.652300528406393</c:v>
                </c:pt>
                <c:pt idx="41">
                  <c:v>40.300000000000011</c:v>
                </c:pt>
                <c:pt idx="42">
                  <c:v>40.549909362181268</c:v>
                </c:pt>
                <c:pt idx="43">
                  <c:v>41.285223466223215</c:v>
                </c:pt>
                <c:pt idx="44">
                  <c:v>42.416966361194454</c:v>
                </c:pt>
                <c:pt idx="45">
                  <c:v>44.20365191161612</c:v>
                </c:pt>
                <c:pt idx="46">
                  <c:v>45.513509433962248</c:v>
                </c:pt>
                <c:pt idx="47">
                  <c:v>46.485909090909097</c:v>
                </c:pt>
                <c:pt idx="48">
                  <c:v>48.187222222222211</c:v>
                </c:pt>
                <c:pt idx="49">
                  <c:v>50.225247524752461</c:v>
                </c:pt>
                <c:pt idx="50">
                  <c:v>50.994481054365728</c:v>
                </c:pt>
                <c:pt idx="51">
                  <c:v>51.081546037387341</c:v>
                </c:pt>
                <c:pt idx="52">
                  <c:v>50.773141621161031</c:v>
                </c:pt>
                <c:pt idx="53">
                  <c:v>49.85518681225912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'particpation rate'!$D$3</c:f>
              <c:strCache>
                <c:ptCount val="1"/>
                <c:pt idx="0">
                  <c:v>4-year and 2-year</c:v>
                </c:pt>
              </c:strCache>
            </c:strRef>
          </c:tx>
          <c:cat>
            <c:strRef>
              <c:f>'particpation rate'!$B$4:$B$57</c:f>
              <c:strCache>
                <c:ptCount val="54"/>
                <c:pt idx="0">
                  <c:v>1960</c:v>
                </c:pt>
                <c:pt idx="5">
                  <c:v>65</c:v>
                </c:pt>
                <c:pt idx="10">
                  <c:v>70</c:v>
                </c:pt>
                <c:pt idx="15">
                  <c:v>75</c:v>
                </c:pt>
                <c:pt idx="20">
                  <c:v>80</c:v>
                </c:pt>
                <c:pt idx="25">
                  <c:v>85</c:v>
                </c:pt>
                <c:pt idx="30">
                  <c:v>90</c:v>
                </c:pt>
                <c:pt idx="35">
                  <c:v>95</c:v>
                </c:pt>
                <c:pt idx="40">
                  <c:v>2000</c:v>
                </c:pt>
                <c:pt idx="45">
                  <c:v>05</c:v>
                </c:pt>
                <c:pt idx="48">
                  <c:v>.</c:v>
                </c:pt>
                <c:pt idx="50">
                  <c:v>10</c:v>
                </c:pt>
                <c:pt idx="53">
                  <c:v>13</c:v>
                </c:pt>
              </c:strCache>
            </c:strRef>
          </c:cat>
          <c:val>
            <c:numRef>
              <c:f>'particpation rate'!$D$4:$D$57</c:f>
              <c:numCache>
                <c:formatCode>0_ </c:formatCode>
                <c:ptCount val="54"/>
                <c:pt idx="0">
                  <c:v>10.339149256233414</c:v>
                </c:pt>
                <c:pt idx="1">
                  <c:v>11.830672778920235</c:v>
                </c:pt>
                <c:pt idx="2">
                  <c:v>12.886532479846132</c:v>
                </c:pt>
                <c:pt idx="3">
                  <c:v>15.518985924951728</c:v>
                </c:pt>
                <c:pt idx="4">
                  <c:v>19.722963356977331</c:v>
                </c:pt>
                <c:pt idx="5">
                  <c:v>16.989061597525716</c:v>
                </c:pt>
                <c:pt idx="6">
                  <c:v>16.214300885860247</c:v>
                </c:pt>
                <c:pt idx="7">
                  <c:v>18.054301127264328</c:v>
                </c:pt>
                <c:pt idx="8">
                  <c:v>19.43025208665637</c:v>
                </c:pt>
                <c:pt idx="9">
                  <c:v>21.721035521940077</c:v>
                </c:pt>
                <c:pt idx="10">
                  <c:v>23.957333164093608</c:v>
                </c:pt>
                <c:pt idx="11">
                  <c:v>27.189078928755389</c:v>
                </c:pt>
                <c:pt idx="12">
                  <c:v>30.2879598881036</c:v>
                </c:pt>
                <c:pt idx="13">
                  <c:v>33.186542029680965</c:v>
                </c:pt>
                <c:pt idx="14">
                  <c:v>35.799289804536301</c:v>
                </c:pt>
                <c:pt idx="15">
                  <c:v>38.907661183651392</c:v>
                </c:pt>
                <c:pt idx="16">
                  <c:v>39.727386110017065</c:v>
                </c:pt>
                <c:pt idx="17">
                  <c:v>38.2065522022598</c:v>
                </c:pt>
                <c:pt idx="18">
                  <c:v>38.916652672541254</c:v>
                </c:pt>
                <c:pt idx="19">
                  <c:v>37.91515917226593</c:v>
                </c:pt>
                <c:pt idx="20">
                  <c:v>37.911285503674314</c:v>
                </c:pt>
                <c:pt idx="21">
                  <c:v>37.378284177144835</c:v>
                </c:pt>
                <c:pt idx="22">
                  <c:v>36.85060070826637</c:v>
                </c:pt>
                <c:pt idx="23">
                  <c:v>35.57665233306335</c:v>
                </c:pt>
                <c:pt idx="24">
                  <c:v>36.119010428288782</c:v>
                </c:pt>
                <c:pt idx="25">
                  <c:v>38.177685828511777</c:v>
                </c:pt>
                <c:pt idx="26">
                  <c:v>35.228531396394629</c:v>
                </c:pt>
                <c:pt idx="27">
                  <c:v>36.623549502535063</c:v>
                </c:pt>
                <c:pt idx="28">
                  <c:v>37.207693181179032</c:v>
                </c:pt>
                <c:pt idx="29">
                  <c:v>36.280710528246395</c:v>
                </c:pt>
                <c:pt idx="30">
                  <c:v>36.249243286738903</c:v>
                </c:pt>
                <c:pt idx="31">
                  <c:v>37.699173253242144</c:v>
                </c:pt>
                <c:pt idx="32">
                  <c:v>38.8258434581467</c:v>
                </c:pt>
                <c:pt idx="33">
                  <c:v>40.848516332073309</c:v>
                </c:pt>
                <c:pt idx="34">
                  <c:v>43.287394213948929</c:v>
                </c:pt>
                <c:pt idx="35">
                  <c:v>45.156449436049435</c:v>
                </c:pt>
                <c:pt idx="36">
                  <c:v>46.159469458311108</c:v>
                </c:pt>
                <c:pt idx="37">
                  <c:v>47.253387974045658</c:v>
                </c:pt>
                <c:pt idx="38">
                  <c:v>48.191760785142471</c:v>
                </c:pt>
                <c:pt idx="39">
                  <c:v>49.054773471573348</c:v>
                </c:pt>
                <c:pt idx="40">
                  <c:v>49.008419720383031</c:v>
                </c:pt>
                <c:pt idx="41">
                  <c:v>48.9</c:v>
                </c:pt>
                <c:pt idx="42">
                  <c:v>48.63151534188161</c:v>
                </c:pt>
                <c:pt idx="43">
                  <c:v>49.41057289352085</c:v>
                </c:pt>
                <c:pt idx="44">
                  <c:v>50.76658705532315</c:v>
                </c:pt>
                <c:pt idx="45">
                  <c:v>52.313999970714413</c:v>
                </c:pt>
                <c:pt idx="46">
                  <c:v>53.216905660377357</c:v>
                </c:pt>
                <c:pt idx="47">
                  <c:v>53.736515151515157</c:v>
                </c:pt>
                <c:pt idx="48">
                  <c:v>55.221111111111114</c:v>
                </c:pt>
                <c:pt idx="49">
                  <c:v>57.192491749174934</c:v>
                </c:pt>
                <c:pt idx="50">
                  <c:v>57.827512355848434</c:v>
                </c:pt>
                <c:pt idx="51">
                  <c:v>57.69159601388273</c:v>
                </c:pt>
                <c:pt idx="52">
                  <c:v>57.068058436205021</c:v>
                </c:pt>
                <c:pt idx="53">
                  <c:v>55.984502391365751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'particpation rate'!$E$3</c:f>
              <c:strCache>
                <c:ptCount val="1"/>
                <c:pt idx="0">
                  <c:v>All Higher Education</c:v>
                </c:pt>
              </c:strCache>
            </c:strRef>
          </c:tx>
          <c:cat>
            <c:strRef>
              <c:f>'particpation rate'!$B$4:$B$57</c:f>
              <c:strCache>
                <c:ptCount val="54"/>
                <c:pt idx="0">
                  <c:v>1960</c:v>
                </c:pt>
                <c:pt idx="5">
                  <c:v>65</c:v>
                </c:pt>
                <c:pt idx="10">
                  <c:v>70</c:v>
                </c:pt>
                <c:pt idx="15">
                  <c:v>75</c:v>
                </c:pt>
                <c:pt idx="20">
                  <c:v>80</c:v>
                </c:pt>
                <c:pt idx="25">
                  <c:v>85</c:v>
                </c:pt>
                <c:pt idx="30">
                  <c:v>90</c:v>
                </c:pt>
                <c:pt idx="35">
                  <c:v>95</c:v>
                </c:pt>
                <c:pt idx="40">
                  <c:v>2000</c:v>
                </c:pt>
                <c:pt idx="45">
                  <c:v>05</c:v>
                </c:pt>
                <c:pt idx="48">
                  <c:v>.</c:v>
                </c:pt>
                <c:pt idx="50">
                  <c:v>10</c:v>
                </c:pt>
                <c:pt idx="53">
                  <c:v>13</c:v>
                </c:pt>
              </c:strCache>
            </c:strRef>
          </c:cat>
          <c:val>
            <c:numRef>
              <c:f>'particpation rate'!$E$4:$E$57</c:f>
              <c:numCache>
                <c:formatCode>General</c:formatCode>
                <c:ptCount val="54"/>
                <c:pt idx="16" formatCode="0_ ">
                  <c:v>42.124852304056724</c:v>
                </c:pt>
                <c:pt idx="17" formatCode="0_ ">
                  <c:v>44.181331189584135</c:v>
                </c:pt>
                <c:pt idx="18" formatCode="0_ ">
                  <c:v>46.107192054535432</c:v>
                </c:pt>
                <c:pt idx="19" formatCode="0_ ">
                  <c:v>45.421300816120791</c:v>
                </c:pt>
                <c:pt idx="20" formatCode="0_ ">
                  <c:v>45.721114792950246</c:v>
                </c:pt>
                <c:pt idx="21" formatCode="0_ ">
                  <c:v>45.828611453846236</c:v>
                </c:pt>
                <c:pt idx="22" formatCode="0_ ">
                  <c:v>45.332832107425091</c:v>
                </c:pt>
                <c:pt idx="23" formatCode="0_ ">
                  <c:v>44.671074510403741</c:v>
                </c:pt>
                <c:pt idx="24" formatCode="0_ ">
                  <c:v>45.40194284524182</c:v>
                </c:pt>
                <c:pt idx="25" formatCode="0_ ">
                  <c:v>47.380194111000094</c:v>
                </c:pt>
                <c:pt idx="26" formatCode="0_ ">
                  <c:v>45.046018120224943</c:v>
                </c:pt>
                <c:pt idx="27" formatCode="0_ ">
                  <c:v>47.025446021341132</c:v>
                </c:pt>
                <c:pt idx="28" formatCode="0_ ">
                  <c:v>48.205433789421299</c:v>
                </c:pt>
                <c:pt idx="29" formatCode="0_ ">
                  <c:v>48.606821542343496</c:v>
                </c:pt>
                <c:pt idx="30" formatCode="0_ ">
                  <c:v>49.231478275167099</c:v>
                </c:pt>
                <c:pt idx="31" formatCode="0_ ">
                  <c:v>51.358673608511602</c:v>
                </c:pt>
                <c:pt idx="32" formatCode="0_ ">
                  <c:v>52.854061286204796</c:v>
                </c:pt>
                <c:pt idx="33" formatCode="0_ ">
                  <c:v>55.203189501476473</c:v>
                </c:pt>
                <c:pt idx="34" formatCode="0_ ">
                  <c:v>57.758807803561375</c:v>
                </c:pt>
                <c:pt idx="35" formatCode="0_ ">
                  <c:v>59.82581352297926</c:v>
                </c:pt>
                <c:pt idx="36" formatCode="0_ ">
                  <c:v>61.230737630194817</c:v>
                </c:pt>
                <c:pt idx="37" formatCode="0_ ">
                  <c:v>62.332653894162185</c:v>
                </c:pt>
                <c:pt idx="38" formatCode="0_ ">
                  <c:v>62.790573016241723</c:v>
                </c:pt>
                <c:pt idx="39" formatCode="0_ ">
                  <c:v>64.047439817473489</c:v>
                </c:pt>
                <c:pt idx="40" formatCode="0_ ">
                  <c:v>64.472390418989008</c:v>
                </c:pt>
                <c:pt idx="41" formatCode="0_ ">
                  <c:v>64.20331417495342</c:v>
                </c:pt>
                <c:pt idx="42" formatCode="0_ ">
                  <c:v>64.750938986506796</c:v>
                </c:pt>
                <c:pt idx="43" formatCode="0_ ">
                  <c:v>66.21311942068283</c:v>
                </c:pt>
                <c:pt idx="44" formatCode="0_ ">
                  <c:v>67.608533371898389</c:v>
                </c:pt>
                <c:pt idx="45" formatCode="0_ ">
                  <c:v>69.326065628980999</c:v>
                </c:pt>
                <c:pt idx="46" formatCode="0_ ">
                  <c:v>69.52437735849054</c:v>
                </c:pt>
                <c:pt idx="47" formatCode="0_ ">
                  <c:v>68.874848484848485</c:v>
                </c:pt>
                <c:pt idx="48" formatCode="0_ ">
                  <c:v>69.122777777777742</c:v>
                </c:pt>
                <c:pt idx="49" formatCode="0_ ">
                  <c:v>70.807343234323412</c:v>
                </c:pt>
                <c:pt idx="50" formatCode="0_ ">
                  <c:v>72.550247116968677</c:v>
                </c:pt>
                <c:pt idx="51" formatCode="0_ ">
                  <c:v>71.958235119573501</c:v>
                </c:pt>
                <c:pt idx="52" formatCode="0_ ">
                  <c:v>72.710872626417071</c:v>
                </c:pt>
                <c:pt idx="53" formatCode="0_ ">
                  <c:v>71.665238016383981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483656"/>
        <c:axId val="264478560"/>
      </c:lineChart>
      <c:catAx>
        <c:axId val="264483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4478560"/>
        <c:crosses val="autoZero"/>
        <c:auto val="1"/>
        <c:lblAlgn val="ctr"/>
        <c:lblOffset val="100"/>
        <c:noMultiLvlLbl val="0"/>
      </c:catAx>
      <c:valAx>
        <c:axId val="264478560"/>
        <c:scaling>
          <c:orientation val="minMax"/>
        </c:scaling>
        <c:delete val="0"/>
        <c:axPos val="l"/>
        <c:majorGridlines/>
        <c:numFmt formatCode="0_ " sourceLinked="1"/>
        <c:majorTickMark val="out"/>
        <c:minorTickMark val="none"/>
        <c:tickLblPos val="nextTo"/>
        <c:crossAx val="264483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69064748201439"/>
          <c:y val="0.63507542326440036"/>
          <c:w val="0.26961630695443661"/>
          <c:h val="0.1987133339101844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bubble3D val="0"/>
            <c:spPr>
              <a:solidFill>
                <a:schemeClr val="bg1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3800016037206356"/>
                  <c:y val="2.77777777777779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selectivity!$D$49:$G$49</c:f>
              <c:strCache>
                <c:ptCount val="4"/>
                <c:pt idx="0">
                  <c:v>Very meaningful</c:v>
                </c:pt>
                <c:pt idx="1">
                  <c:v>Somewhat</c:v>
                </c:pt>
                <c:pt idx="2">
                  <c:v>Can't say</c:v>
                </c:pt>
                <c:pt idx="3">
                  <c:v>Not meaningful</c:v>
                </c:pt>
              </c:strCache>
            </c:strRef>
          </c:cat>
          <c:val>
            <c:numRef>
              <c:f>selectivity!$D$50:$G$50</c:f>
              <c:numCache>
                <c:formatCode>0.0_ </c:formatCode>
                <c:ptCount val="4"/>
                <c:pt idx="0">
                  <c:v>39.712389380531064</c:v>
                </c:pt>
                <c:pt idx="1">
                  <c:v>31.393805309734535</c:v>
                </c:pt>
                <c:pt idx="2">
                  <c:v>20.818584070796465</c:v>
                </c:pt>
                <c:pt idx="3">
                  <c:v>8.0752212389380524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413" cy="493713"/>
          </a:xfrm>
          <a:prstGeom prst="rect">
            <a:avLst/>
          </a:prstGeom>
        </p:spPr>
        <p:txBody>
          <a:bodyPr vert="horz" lIns="90604" tIns="45301" rIns="90604" bIns="45301" rtlCol="0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6351" y="2"/>
            <a:ext cx="2917825" cy="493713"/>
          </a:xfrm>
          <a:prstGeom prst="rect">
            <a:avLst/>
          </a:prstGeom>
        </p:spPr>
        <p:txBody>
          <a:bodyPr vert="horz" lIns="90604" tIns="45301" rIns="90604" bIns="45301" rtlCol="0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2936D45-23D5-4057-B731-87E990F2CF82}" type="datetimeFigureOut">
              <a:rPr lang="ja-JP" altLang="en-US"/>
              <a:pPr>
                <a:defRPr/>
              </a:pPr>
              <a:t>2014/2/21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4" tIns="45301" rIns="90604" bIns="4530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2" y="4684714"/>
            <a:ext cx="5389563" cy="4441825"/>
          </a:xfrm>
          <a:prstGeom prst="rect">
            <a:avLst/>
          </a:prstGeom>
        </p:spPr>
        <p:txBody>
          <a:bodyPr vert="horz" lIns="90604" tIns="45301" rIns="90604" bIns="45301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0604" tIns="45301" rIns="90604" bIns="45301" rtlCol="0" anchor="b"/>
          <a:lstStyle>
            <a:lvl1pPr algn="l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6351" y="9371013"/>
            <a:ext cx="2917825" cy="493712"/>
          </a:xfrm>
          <a:prstGeom prst="rect">
            <a:avLst/>
          </a:prstGeom>
        </p:spPr>
        <p:txBody>
          <a:bodyPr vert="horz" lIns="90604" tIns="45301" rIns="90604" bIns="45301" rtlCol="0" anchor="b"/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CB28E72-A881-4E13-BD64-6DDA9B7A6C2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6086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BB5AA-8F1F-4729-8D55-638715C8D19F}" type="slidenum">
              <a:rPr lang="ja-JP" altLang="en-US" smtClean="0">
                <a:latin typeface="Arial" pitchFamily="34" charset="0"/>
              </a:rPr>
              <a:pPr/>
              <a:t>1</a:t>
            </a:fld>
            <a:endParaRPr lang="en-US" altLang="ja-JP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6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FE05F5-118D-421C-91F2-C5495AB2B499}" type="slidenum">
              <a:rPr lang="ja-JP" altLang="en-US" smtClean="0">
                <a:latin typeface="Arial" pitchFamily="34" charset="0"/>
              </a:rPr>
              <a:pPr/>
              <a:t>18</a:t>
            </a:fld>
            <a:endParaRPr lang="ja-JP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4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B28E72-A881-4E13-BD64-6DDA9B7A6C20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899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642938" y="6429375"/>
            <a:ext cx="1214437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2ADB7D7-5051-47F3-8698-DAB85C089D83}" type="slidenum">
              <a:rPr lang="ja-JP" altLang="en-US"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642938" y="6429375"/>
            <a:ext cx="1214437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62ADB7D7-5051-47F3-8698-DAB85C089D83}" type="slidenum">
              <a:rPr lang="ja-JP" altLang="en-US"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3754760" cy="4910138"/>
          </a:xfrm>
        </p:spPr>
        <p:txBody>
          <a:bodyPr/>
          <a:lstStyle>
            <a:lvl1pPr>
              <a:defRPr sz="2400"/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1"/>
          </p:nvPr>
        </p:nvSpPr>
        <p:spPr>
          <a:xfrm>
            <a:off x="4716016" y="1340768"/>
            <a:ext cx="3754760" cy="4910138"/>
          </a:xfrm>
        </p:spPr>
        <p:txBody>
          <a:bodyPr/>
          <a:lstStyle>
            <a:lvl1pPr>
              <a:defRPr sz="2400"/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B6FCE4-1A7D-42E2-885E-5E8EAA204ADB}" type="datetimeFigureOut">
              <a:rPr lang="en-US" altLang="ja-JP"/>
              <a:pPr>
                <a:defRPr/>
              </a:pPr>
              <a:t>2/21/2014</a:t>
            </a:fld>
            <a:endParaRPr lang="en-US" altLang="ja-JP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01BD057-FDB5-4F15-B402-8CB34DB889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684213" y="6381750"/>
            <a:ext cx="15843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BBE75B2A-E3E7-44FA-8A20-3D1AD1584671}" type="slidenum">
              <a:rPr lang="ja-JP" altLang="en-US">
                <a:latin typeface="Arial" charset="0"/>
                <a:ea typeface="ＭＳ Ｐゴシック" charset="-128"/>
              </a:rPr>
              <a:pPr>
                <a:defRPr/>
              </a:pPr>
              <a:t>‹#›</a:t>
            </a:fld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48C9DAC-6791-4A22-8186-F8C9DAC22B8D}" type="datetimeFigureOut">
              <a:rPr lang="en-US" altLang="ja-JP"/>
              <a:pPr>
                <a:defRPr/>
              </a:pPr>
              <a:t>2/21/2014</a:t>
            </a:fld>
            <a:endParaRPr lang="en-US" altLang="ja-JP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600">
                <a:solidFill>
                  <a:schemeClr val="tx2"/>
                </a:solidFill>
                <a:latin typeface="Gill Sans MT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8613D01-8F40-4BDB-BB51-52C74CF6C9D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ja-JP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9" r:id="rId2"/>
    <p:sldLayoutId id="2147484586" r:id="rId3"/>
    <p:sldLayoutId id="2147484587" r:id="rId4"/>
    <p:sldLayoutId id="214748458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rgbClr val="633F3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rgbClr val="373D54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ctrTitle" idx="4294967295"/>
          </p:nvPr>
        </p:nvSpPr>
        <p:spPr>
          <a:xfrm>
            <a:off x="1043608" y="3933057"/>
            <a:ext cx="7200800" cy="864096"/>
          </a:xfrm>
        </p:spPr>
        <p:txBody>
          <a:bodyPr/>
          <a:lstStyle/>
          <a:p>
            <a:pPr algn="ctr">
              <a:lnSpc>
                <a:spcPts val="2400"/>
              </a:lnSpc>
              <a:spcBef>
                <a:spcPts val="1800"/>
              </a:spcBef>
            </a:pPr>
            <a:r>
              <a:rPr lang="en-US" altLang="ja-JP" sz="2800" dirty="0" smtClean="0">
                <a:solidFill>
                  <a:schemeClr val="bg2">
                    <a:lumMod val="25000"/>
                  </a:schemeClr>
                </a:solidFill>
              </a:rPr>
              <a:t>Globalization in Higher Education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r>
              <a:rPr lang="en-US" altLang="ja-JP" sz="1600" dirty="0" smtClean="0"/>
              <a:t> Motohisa Kaneko (University of Tsukuba) </a:t>
            </a:r>
            <a:endParaRPr lang="ja-JP" altLang="en-US" sz="1400" b="1" dirty="0" smtClean="0">
              <a:solidFill>
                <a:schemeClr val="folHlink"/>
              </a:solidFill>
            </a:endParaRPr>
          </a:p>
        </p:txBody>
      </p:sp>
      <p:sp>
        <p:nvSpPr>
          <p:cNvPr id="12291" name="テキスト ボックス 4"/>
          <p:cNvSpPr txBox="1">
            <a:spLocks noChangeArrowheads="1"/>
          </p:cNvSpPr>
          <p:nvPr/>
        </p:nvSpPr>
        <p:spPr bwMode="auto">
          <a:xfrm>
            <a:off x="107504" y="5013176"/>
            <a:ext cx="903649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200" i="1" dirty="0" smtClean="0">
                <a:latin typeface="Arial" charset="0"/>
                <a:ea typeface="ＭＳ Ｐゴシック" charset="-128"/>
              </a:rPr>
              <a:t>International Symposium  </a:t>
            </a:r>
            <a:endParaRPr lang="ja-JP" altLang="en-US" sz="1200" i="1" dirty="0"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New Directions in Higher Education </a:t>
            </a:r>
          </a:p>
          <a:p>
            <a:pPr algn="ctr">
              <a:defRPr/>
            </a:pPr>
            <a:r>
              <a:rPr lang="en-US" altLang="ja-JP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for the Development of Global Human Resources </a:t>
            </a:r>
          </a:p>
          <a:p>
            <a:pPr algn="ctr">
              <a:buFontTx/>
              <a:buChar char="-"/>
              <a:defRPr/>
            </a:pP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Launching AIMS Program in Japan –</a:t>
            </a:r>
          </a:p>
          <a:p>
            <a:pPr algn="ctr">
              <a:defRPr/>
            </a:pPr>
            <a:r>
              <a:rPr lang="en-US" altLang="ja-JP" sz="12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-128"/>
              </a:rPr>
              <a:t>Organized by </a:t>
            </a:r>
          </a:p>
          <a:p>
            <a:pPr algn="ctr">
              <a:defRPr/>
            </a:pPr>
            <a:r>
              <a:rPr lang="en-US" altLang="ja-JP" sz="1600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ea typeface="ＭＳ Ｐゴシック" charset="-128"/>
              </a:rPr>
              <a:t>University of Tsukuba and SEAMEO-RIHED</a:t>
            </a:r>
          </a:p>
          <a:p>
            <a:pPr algn="ctr">
              <a:defRPr/>
            </a:pPr>
            <a:r>
              <a:rPr lang="en-US" altLang="ja-JP" sz="1200" dirty="0" smtClean="0">
                <a:latin typeface="Arial" charset="0"/>
                <a:ea typeface="ＭＳ Ｐゴシック" charset="-128"/>
              </a:rPr>
              <a:t>21 February 2014     Tsukuba</a:t>
            </a:r>
            <a:endParaRPr lang="en-US" altLang="ja-JP" sz="1200" dirty="0">
              <a:latin typeface="Arial" charset="0"/>
              <a:ea typeface="ＭＳ Ｐゴシック" charset="-128"/>
            </a:endParaRPr>
          </a:p>
          <a:p>
            <a:pPr algn="ctr">
              <a:defRPr/>
            </a:pPr>
            <a:endParaRPr lang="en-US" altLang="ja-JP" sz="1400" dirty="0">
              <a:latin typeface="Arial" charset="0"/>
              <a:ea typeface="ＭＳ Ｐゴシック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627784" y="4869160"/>
            <a:ext cx="4071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9" name="Picture 7" descr="http://upload.wikimedia.org/wikipedia/commons/b/b5/Nova_totius_Terrarum_Orbis_geographica_ac_hydrographica_tabula_%28Hendrik_Hondius%29_balanced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70564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altLang="ja-JP" dirty="0" smtClean="0"/>
              <a:t>Study abroad from the U.S.</a:t>
            </a:r>
            <a:endParaRPr lang="ja-JP" altLang="en-US" dirty="0" smtClean="0"/>
          </a:p>
        </p:txBody>
      </p:sp>
      <p:graphicFrame>
        <p:nvGraphicFramePr>
          <p:cNvPr id="3" name="グラフ 2"/>
          <p:cNvGraphicFramePr>
            <a:graphicFrameLocks/>
          </p:cNvGraphicFramePr>
          <p:nvPr/>
        </p:nvGraphicFramePr>
        <p:xfrm>
          <a:off x="683568" y="1412776"/>
          <a:ext cx="705678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6564" name="テキスト ボックス 3"/>
          <p:cNvSpPr txBox="1">
            <a:spLocks noChangeArrowheads="1"/>
          </p:cNvSpPr>
          <p:nvPr/>
        </p:nvSpPr>
        <p:spPr bwMode="auto">
          <a:xfrm>
            <a:off x="2124075" y="6237288"/>
            <a:ext cx="6551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/>
              <a:t>出所：　</a:t>
            </a:r>
            <a:r>
              <a:rPr lang="en-US" altLang="ja-JP" sz="1400"/>
              <a:t>US Dept. of Education. Digest of Education Statistics 2009. Table 225.</a:t>
            </a:r>
            <a:endParaRPr lang="ja-JP" altLang="en-US" sz="1400"/>
          </a:p>
        </p:txBody>
      </p:sp>
      <p:sp>
        <p:nvSpPr>
          <p:cNvPr id="5" name="四角形吹き出し 4"/>
          <p:cNvSpPr/>
          <p:nvPr/>
        </p:nvSpPr>
        <p:spPr>
          <a:xfrm>
            <a:off x="6732240" y="3284984"/>
            <a:ext cx="1944688" cy="649287"/>
          </a:xfrm>
          <a:prstGeom prst="wedgeRectCallout">
            <a:avLst>
              <a:gd name="adj1" fmla="val -17891"/>
              <a:gd name="adj2" fmla="val -1365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２．４ </a:t>
            </a:r>
            <a:r>
              <a:rPr lang="en-US" altLang="ja-JP" dirty="0" smtClean="0">
                <a:solidFill>
                  <a:schemeClr val="tx1"/>
                </a:solidFill>
              </a:rPr>
              <a:t>fold increase in 10 years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Japan in the global student mobility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3466728" cy="4910138"/>
          </a:xfrm>
        </p:spPr>
        <p:txBody>
          <a:bodyPr/>
          <a:lstStyle/>
          <a:p>
            <a:r>
              <a:rPr lang="en-US" altLang="ja-JP" dirty="0" smtClean="0"/>
              <a:t>Outbound driven</a:t>
            </a:r>
          </a:p>
          <a:p>
            <a:pPr lvl="1"/>
            <a:r>
              <a:rPr kumimoji="1" lang="en-US" altLang="ja-JP" dirty="0" smtClean="0"/>
              <a:t>Germany, France</a:t>
            </a:r>
          </a:p>
          <a:p>
            <a:pPr lvl="1"/>
            <a:r>
              <a:rPr lang="en-US" altLang="ja-JP" dirty="0" smtClean="0"/>
              <a:t>EU framework</a:t>
            </a:r>
            <a:endParaRPr kumimoji="1" lang="en-US" altLang="ja-JP" dirty="0" smtClean="0"/>
          </a:p>
          <a:p>
            <a:r>
              <a:rPr lang="en-US" altLang="ja-JP" dirty="0" smtClean="0"/>
              <a:t>Inbound driven</a:t>
            </a:r>
          </a:p>
          <a:p>
            <a:pPr lvl="1"/>
            <a:r>
              <a:rPr kumimoji="1" lang="en-US" altLang="ja-JP" dirty="0" smtClean="0"/>
              <a:t>U.S., U.K., Australia</a:t>
            </a:r>
          </a:p>
          <a:p>
            <a:pPr lvl="1"/>
            <a:r>
              <a:rPr lang="en-US" altLang="ja-JP" dirty="0" smtClean="0"/>
              <a:t>English speaking</a:t>
            </a:r>
          </a:p>
          <a:p>
            <a:r>
              <a:rPr kumimoji="1" lang="en-US" altLang="ja-JP" dirty="0" smtClean="0"/>
              <a:t>Japan</a:t>
            </a:r>
          </a:p>
          <a:p>
            <a:pPr lvl="1"/>
            <a:r>
              <a:rPr lang="en-US" altLang="ja-JP" dirty="0" smtClean="0"/>
              <a:t>Low both in inbound and outbound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1340768"/>
            <a:ext cx="49685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4644008" y="602128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Source: OECD Education at a Glance 2012, Table C4.5</a:t>
            </a:r>
            <a:endParaRPr kumimoji="1" lang="ja-JP" altLang="en-US" sz="1200" dirty="0"/>
          </a:p>
        </p:txBody>
      </p:sp>
      <p:sp>
        <p:nvSpPr>
          <p:cNvPr id="8" name="円/楕円 7"/>
          <p:cNvSpPr/>
          <p:nvPr/>
        </p:nvSpPr>
        <p:spPr>
          <a:xfrm>
            <a:off x="5508104" y="3789040"/>
            <a:ext cx="21602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Stagnating mobility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3898776" cy="4910138"/>
          </a:xfrm>
        </p:spPr>
        <p:txBody>
          <a:bodyPr/>
          <a:lstStyle/>
          <a:p>
            <a:r>
              <a:rPr kumimoji="1" lang="en-US" altLang="ja-JP" dirty="0" smtClean="0"/>
              <a:t>Inbound students</a:t>
            </a:r>
          </a:p>
          <a:p>
            <a:pPr lvl="1"/>
            <a:r>
              <a:rPr lang="en-US" altLang="ja-JP" dirty="0" smtClean="0"/>
              <a:t>Increased through 2000s</a:t>
            </a:r>
          </a:p>
          <a:p>
            <a:pPr lvl="1"/>
            <a:r>
              <a:rPr kumimoji="1" lang="en-US" altLang="ja-JP" dirty="0" smtClean="0"/>
              <a:t>63% are from China</a:t>
            </a:r>
          </a:p>
          <a:p>
            <a:pPr lvl="2"/>
            <a:r>
              <a:rPr lang="en-US" altLang="ja-JP" dirty="0" smtClean="0"/>
              <a:t>Excess demands in China</a:t>
            </a:r>
          </a:p>
          <a:p>
            <a:pPr lvl="2"/>
            <a:r>
              <a:rPr lang="en-US" altLang="ja-JP" dirty="0" smtClean="0"/>
              <a:t>Likely to diminish</a:t>
            </a:r>
          </a:p>
          <a:p>
            <a:r>
              <a:rPr kumimoji="1" lang="en-US" altLang="ja-JP" dirty="0" smtClean="0"/>
              <a:t>Outbound</a:t>
            </a:r>
          </a:p>
          <a:p>
            <a:pPr lvl="1"/>
            <a:r>
              <a:rPr lang="en-US" altLang="ja-JP" dirty="0" smtClean="0"/>
              <a:t>Started to decline since early 2000s</a:t>
            </a:r>
          </a:p>
          <a:p>
            <a:pPr lvl="1"/>
            <a:r>
              <a:rPr kumimoji="1" lang="en-US" altLang="ja-JP" dirty="0" smtClean="0"/>
              <a:t>Those to the US has become one-half</a:t>
            </a:r>
          </a:p>
          <a:p>
            <a:pPr lvl="1"/>
            <a:r>
              <a:rPr lang="en-US" altLang="ja-JP" dirty="0" smtClean="0"/>
              <a:t>Increase in other destinations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1764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4499992" y="5949280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Source:  JASSO and School Basic Survey, various years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347864" y="2132856"/>
            <a:ext cx="2214563" cy="557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2400" u="sng" dirty="0" smtClean="0">
                <a:latin typeface="+mn-ea"/>
                <a:ea typeface="+mn-ea"/>
              </a:rPr>
              <a:t>Outline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15363" name="テキスト ボックス 2"/>
          <p:cNvSpPr txBox="1">
            <a:spLocks noChangeArrowheads="1"/>
          </p:cNvSpPr>
          <p:nvPr/>
        </p:nvSpPr>
        <p:spPr bwMode="auto">
          <a:xfrm>
            <a:off x="899592" y="2997200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Gill Sans MT" pitchFamily="34" charset="0"/>
              </a:rPr>
              <a:t>　　　</a:t>
            </a:r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１</a:t>
            </a:r>
            <a:r>
              <a:rPr lang="ja-JP" altLang="en-US" sz="2400" b="1" dirty="0" smtClean="0">
                <a:solidFill>
                  <a:srgbClr val="003366"/>
                </a:solidFill>
                <a:latin typeface="Gill Sans MT" pitchFamily="34" charset="0"/>
              </a:rPr>
              <a:t>．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International Flow of Students</a:t>
            </a:r>
          </a:p>
          <a:p>
            <a:pPr algn="ctr"/>
            <a:endParaRPr lang="ja-JP" altLang="en-US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２</a:t>
            </a:r>
            <a:r>
              <a:rPr lang="en-US" altLang="ja-JP" sz="2400" b="1" dirty="0">
                <a:solidFill>
                  <a:srgbClr val="003366"/>
                </a:solidFill>
                <a:latin typeface="Gill Sans MT" pitchFamily="34" charset="0"/>
              </a:rPr>
              <a:t>.</a:t>
            </a:r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　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Why International Exchange is Important</a:t>
            </a:r>
            <a:endParaRPr lang="en-US" altLang="ja-JP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endParaRPr lang="en-US" altLang="ja-JP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　　３</a:t>
            </a:r>
            <a:r>
              <a:rPr lang="ja-JP" altLang="en-US" sz="2400" b="1" dirty="0" smtClean="0">
                <a:solidFill>
                  <a:srgbClr val="003366"/>
                </a:solidFill>
                <a:latin typeface="Gill Sans MT" pitchFamily="34" charset="0"/>
              </a:rPr>
              <a:t>．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The Role of Regional Cooperation</a:t>
            </a:r>
            <a:endParaRPr lang="ja-JP" altLang="en-US" b="1" dirty="0">
              <a:solidFill>
                <a:srgbClr val="003366"/>
              </a:solidFill>
              <a:latin typeface="Gill Sans MT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1472" y="3643314"/>
            <a:ext cx="8280920" cy="7143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+mn-ea"/>
            </a:endParaRPr>
          </a:p>
        </p:txBody>
      </p:sp>
      <p:pic>
        <p:nvPicPr>
          <p:cNvPr id="15365" name="Picture 7" descr="http://upload.wikimedia.org/wikipedia/commons/b/b5/Nova_totius_Terrarum_Orbis_geographica_ac_hydrographica_tabula_%28Hendrik_Hondius%29_balanced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9443" b="14647"/>
          <a:stretch>
            <a:fillRect/>
          </a:stretch>
        </p:blipFill>
        <p:spPr bwMode="auto">
          <a:xfrm>
            <a:off x="1476375" y="0"/>
            <a:ext cx="62642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international exchange is important to Japan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7283152" cy="4910138"/>
          </a:xfrm>
        </p:spPr>
        <p:txBody>
          <a:bodyPr/>
          <a:lstStyle/>
          <a:p>
            <a:r>
              <a:rPr kumimoji="1" lang="en-US" altLang="ja-JP" dirty="0" smtClean="0"/>
              <a:t>Trap that Japan has fallen in</a:t>
            </a:r>
          </a:p>
          <a:p>
            <a:pPr lvl="1"/>
            <a:r>
              <a:rPr lang="en-US" altLang="ja-JP" dirty="0" smtClean="0"/>
              <a:t>Catch-up  demand  -  diminishing</a:t>
            </a:r>
          </a:p>
          <a:p>
            <a:pPr lvl="1"/>
            <a:r>
              <a:rPr kumimoji="1" lang="en-US" altLang="ja-JP" dirty="0" smtClean="0"/>
              <a:t>Economic incentive – small and stagnating</a:t>
            </a:r>
          </a:p>
          <a:p>
            <a:pPr lvl="1"/>
            <a:r>
              <a:rPr lang="en-US" altLang="ja-JP" dirty="0" smtClean="0"/>
              <a:t>Educational enrichment – still small</a:t>
            </a:r>
          </a:p>
          <a:p>
            <a:r>
              <a:rPr kumimoji="1" lang="en-US" altLang="ja-JP" dirty="0" smtClean="0"/>
              <a:t>Issue</a:t>
            </a:r>
          </a:p>
          <a:p>
            <a:pPr lvl="1"/>
            <a:r>
              <a:rPr lang="en-US" altLang="ja-JP" dirty="0" smtClean="0"/>
              <a:t>Promoting educational enrichment</a:t>
            </a:r>
            <a:endParaRPr kumimoji="1" lang="en-US" altLang="ja-JP" dirty="0" smtClean="0"/>
          </a:p>
          <a:p>
            <a:r>
              <a:rPr kumimoji="1" lang="en-US" altLang="ja-JP" dirty="0" smtClean="0"/>
              <a:t>Why educational enrichment is vital</a:t>
            </a:r>
          </a:p>
          <a:p>
            <a:pPr lvl="1"/>
            <a:r>
              <a:rPr kumimoji="1" lang="en-US" altLang="ja-JP" dirty="0" smtClean="0"/>
              <a:t>Globalization</a:t>
            </a:r>
          </a:p>
          <a:p>
            <a:pPr lvl="1"/>
            <a:r>
              <a:rPr lang="en-US" altLang="ja-JP" dirty="0" smtClean="0"/>
              <a:t>Institutional revitalization of universities and colleges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Universalization</a:t>
            </a:r>
            <a:r>
              <a:rPr kumimoji="1" lang="en-US" altLang="ja-JP" dirty="0" smtClean="0"/>
              <a:t> of higher education</a:t>
            </a:r>
          </a:p>
          <a:p>
            <a:pPr lvl="2"/>
            <a:r>
              <a:rPr lang="en-US" altLang="ja-JP" dirty="0" smtClean="0"/>
              <a:t>Changing experiences and motivation of the students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755576" y="2564904"/>
            <a:ext cx="561662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995936" y="2924944"/>
            <a:ext cx="0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Universalization</a:t>
            </a:r>
            <a:r>
              <a:rPr lang="en-US" altLang="ja-JP" dirty="0" smtClean="0"/>
              <a:t> of higher education</a:t>
            </a:r>
          </a:p>
        </p:txBody>
      </p:sp>
      <p:sp>
        <p:nvSpPr>
          <p:cNvPr id="14339" name="Rectangl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 </a:t>
            </a:r>
            <a:r>
              <a:rPr lang="en-US" altLang="ja-JP" dirty="0" smtClean="0"/>
              <a:t>Participation Rates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608" y="6021288"/>
            <a:ext cx="4143404" cy="369332"/>
          </a:xfrm>
          <a:prstGeom prst="rect">
            <a:avLst/>
          </a:prstGeom>
          <a:gradFill flip="none" rotWithShape="1">
            <a:gsLst>
              <a:gs pos="23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/>
            <a:r>
              <a:rPr lang="ja-JP" altLang="en-US" dirty="0" smtClean="0"/>
              <a:t> </a:t>
            </a:r>
            <a:r>
              <a:rPr lang="en-US" altLang="ja-JP" dirty="0"/>
              <a:t>Massification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67944" y="5949280"/>
            <a:ext cx="4143404" cy="369332"/>
          </a:xfrm>
          <a:prstGeom prst="rect">
            <a:avLst/>
          </a:prstGeom>
          <a:gradFill flip="none" rotWithShape="1">
            <a:gsLst>
              <a:gs pos="23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/>
            <a:r>
              <a:rPr lang="en-US" altLang="ja-JP" dirty="0" err="1" smtClean="0"/>
              <a:t>Universalization</a:t>
            </a:r>
            <a:endParaRPr lang="en-US" altLang="ja-JP" dirty="0"/>
          </a:p>
        </p:txBody>
      </p:sp>
      <p:graphicFrame>
        <p:nvGraphicFramePr>
          <p:cNvPr id="12" name="グラフ 11"/>
          <p:cNvGraphicFramePr/>
          <p:nvPr/>
        </p:nvGraphicFramePr>
        <p:xfrm>
          <a:off x="1043608" y="1700808"/>
          <a:ext cx="61926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四角形吹き出し 12"/>
          <p:cNvSpPr/>
          <p:nvPr/>
        </p:nvSpPr>
        <p:spPr>
          <a:xfrm>
            <a:off x="6948264" y="1700808"/>
            <a:ext cx="1800200" cy="792088"/>
          </a:xfrm>
          <a:prstGeom prst="wedgeRectCallout">
            <a:avLst>
              <a:gd name="adj1" fmla="val -65170"/>
              <a:gd name="adj2" fmla="val 15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All types of higher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ducation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72 %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7020272" y="3212976"/>
            <a:ext cx="1800200" cy="936104"/>
          </a:xfrm>
          <a:prstGeom prst="wedgeRectCallout">
            <a:avLst>
              <a:gd name="adj1" fmla="val -71627"/>
              <a:gd name="adj2" fmla="val -490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4-year universities and colleges 50 %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Changing students</a:t>
            </a:r>
            <a:endParaRPr lang="en-US" altLang="ja-JP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633623"/>
              </p:ext>
            </p:extLst>
          </p:nvPr>
        </p:nvGraphicFramePr>
        <p:xfrm>
          <a:off x="700118" y="2742707"/>
          <a:ext cx="8229600" cy="317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グラフ" r:id="rId3" imgW="10553890" imgH="4076509" progId="MSGraph.Chart.8">
                  <p:embed followColorScheme="full"/>
                </p:oleObj>
              </mc:Choice>
              <mc:Fallback>
                <p:oleObj name="グラフ" r:id="rId3" imgW="10553890" imgH="407650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18" y="2742707"/>
                        <a:ext cx="8229600" cy="31760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10" y="1214422"/>
            <a:ext cx="5143500" cy="1074737"/>
          </a:xfrm>
        </p:spPr>
        <p:txBody>
          <a:bodyPr/>
          <a:lstStyle/>
          <a:p>
            <a:r>
              <a:rPr lang="en-US" altLang="ja-JP" sz="2100" dirty="0" smtClean="0"/>
              <a:t>Declining maturity</a:t>
            </a:r>
          </a:p>
          <a:p>
            <a:r>
              <a:rPr lang="en-US" altLang="ja-JP" sz="2100" dirty="0" smtClean="0"/>
              <a:t>Ambiguity in aspiration</a:t>
            </a:r>
          </a:p>
          <a:p>
            <a:r>
              <a:rPr lang="en-US" altLang="ja-JP" sz="2100" dirty="0" smtClean="0"/>
              <a:t>Lack of social experiences</a:t>
            </a: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2357422" y="2786058"/>
            <a:ext cx="3429024" cy="1475278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4648200" y="4437112"/>
            <a:ext cx="4038600" cy="576064"/>
          </a:xfrm>
          <a:prstGeom prst="ellips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3929058" y="5929330"/>
            <a:ext cx="5000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CRUMP 2007 National Student Survey,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College grads seen by personnel officers</a:t>
            </a:r>
          </a:p>
        </p:txBody>
      </p:sp>
      <p:sp>
        <p:nvSpPr>
          <p:cNvPr id="29699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38175"/>
          </a:xfrm>
        </p:spPr>
        <p:txBody>
          <a:bodyPr/>
          <a:lstStyle/>
          <a:p>
            <a:pPr marL="742950" lvl="1" indent="-285750"/>
            <a:r>
              <a:rPr lang="en-US" altLang="ja-JP" dirty="0" smtClean="0">
                <a:solidFill>
                  <a:srgbClr val="6A5650"/>
                </a:solidFill>
              </a:rPr>
              <a:t>Personal </a:t>
            </a:r>
            <a:r>
              <a:rPr lang="en-US" altLang="ja-JP" dirty="0" smtClean="0">
                <a:solidFill>
                  <a:srgbClr val="6A5650"/>
                </a:solidFill>
              </a:rPr>
              <a:t>is regarded to be most lacking</a:t>
            </a:r>
          </a:p>
        </p:txBody>
      </p:sp>
      <p:sp>
        <p:nvSpPr>
          <p:cNvPr id="31748" name="テキスト ボックス 7"/>
          <p:cNvSpPr txBox="1">
            <a:spLocks noChangeArrowheads="1"/>
          </p:cNvSpPr>
          <p:nvPr/>
        </p:nvSpPr>
        <p:spPr bwMode="auto">
          <a:xfrm>
            <a:off x="2484438" y="6021388"/>
            <a:ext cx="6408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/>
              <a:t>CRUMP Survey on personnel officers  2009.  N = 8,157</a:t>
            </a:r>
            <a:r>
              <a:rPr lang="ja-JP" altLang="en-US" sz="1400"/>
              <a:t>　　</a:t>
            </a:r>
            <a:r>
              <a:rPr lang="en-US" altLang="ja-JP" sz="1400"/>
              <a:t> http://ump.p.u-tokyo.ac.jp/crump/</a:t>
            </a:r>
            <a:endParaRPr lang="ja-JP" altLang="en-US" sz="1400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82804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395288" y="2060575"/>
            <a:ext cx="2376487" cy="7905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6156325" y="1700213"/>
            <a:ext cx="503238" cy="360362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692275" y="5589588"/>
            <a:ext cx="66230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/>
              <a:t>Sufficient      </a:t>
            </a:r>
            <a:r>
              <a:rPr lang="ja-JP" altLang="en-US"/>
              <a:t>←            　　→          </a:t>
            </a:r>
            <a:r>
              <a:rPr lang="en-US" altLang="ja-JP"/>
              <a:t>Insufficient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611188" y="2276475"/>
            <a:ext cx="1657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Maturity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84213" y="2997200"/>
            <a:ext cx="165735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Interpersonal skill</a:t>
            </a: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39750" y="3644900"/>
            <a:ext cx="1873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Logical thinking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539750" y="4437063"/>
            <a:ext cx="1873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Reading/writing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Effects of studying abroad</a:t>
            </a:r>
            <a:endParaRPr lang="ja-JP" altLang="en-US" smtClean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67544" y="1948262"/>
          <a:ext cx="7272163" cy="385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728"/>
                <a:gridCol w="537078"/>
                <a:gridCol w="1829572"/>
                <a:gridCol w="1381059"/>
                <a:gridCol w="1304334"/>
                <a:gridCol w="1288392"/>
              </a:tblGrid>
              <a:tr h="596621"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Humanities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Engineering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Health-related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45664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Hours</a:t>
                      </a:r>
                      <a:r>
                        <a:rPr lang="en-US" altLang="zh-TW" sz="1800" b="0" i="0" u="none" strike="noStrike" baseline="0" dirty="0" smtClean="0">
                          <a:solidFill>
                            <a:srgbClr val="000000"/>
                          </a:solidFill>
                          <a:latin typeface="ＭＳ Ｐゴシック" pitchFamily="50" charset="-128"/>
                          <a:ea typeface="ＭＳ Ｐゴシック" pitchFamily="50" charset="-128"/>
                        </a:rPr>
                        <a:t> spent for studying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.119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.048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.038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900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Partici-pation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●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Participated</a:t>
                      </a:r>
                      <a:r>
                        <a:rPr lang="en-US" altLang="ja-JP" sz="1600" b="0" i="0" u="none" strike="noStrike" baseline="0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 in group work/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107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.077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Compe-tence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●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Knowledge in Specialty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078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043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ゴシック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97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●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Problems solving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071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059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037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8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altLang="ja-JP" sz="1800" b="0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Percep-tion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●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Unclear</a:t>
                      </a:r>
                      <a:r>
                        <a:rPr lang="en-US" altLang="ja-JP" sz="1600" b="0" i="0" u="none" strike="noStrike" baseline="0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 about future career 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-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　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025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</a:tr>
              <a:tr h="479132">
                <a:tc vMerge="1"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●</a:t>
                      </a:r>
                      <a:r>
                        <a:rPr lang="en-US" altLang="ja-JP" sz="1600" b="0" i="0" u="none" strike="noStrike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Satisfied</a:t>
                      </a:r>
                      <a:r>
                        <a:rPr lang="en-US" altLang="ja-JP" sz="1600" b="0" i="0" u="none" strike="noStrike" baseline="0" dirty="0" smtClean="0">
                          <a:solidFill>
                            <a:srgbClr val="000000"/>
                          </a:solidFill>
                          <a:latin typeface="MS Gothic"/>
                        </a:rPr>
                        <a:t> with university life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latin typeface="MS Gothic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latin typeface="ＭＳ 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-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　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028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-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　</a:t>
                      </a:r>
                      <a:r>
                        <a:rPr lang="en-US" altLang="ja-JP" sz="2000" b="0" i="0" u="none" strike="noStrike" dirty="0" smtClean="0">
                          <a:solidFill>
                            <a:srgbClr val="000000"/>
                          </a:solidFill>
                          <a:latin typeface="ＭＳ ゴシック"/>
                        </a:rPr>
                        <a:t>.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latin typeface="ＭＳ ゴシック"/>
                        </a:rPr>
                        <a:t>034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819" name="テキスト ボックス 4"/>
          <p:cNvSpPr txBox="1">
            <a:spLocks noChangeArrowheads="1"/>
          </p:cNvSpPr>
          <p:nvPr/>
        </p:nvSpPr>
        <p:spPr bwMode="auto">
          <a:xfrm>
            <a:off x="467544" y="1268760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Percent changes in dependent variables by experience of studying abroad.  </a:t>
            </a:r>
          </a:p>
          <a:p>
            <a:r>
              <a:rPr lang="en-US" altLang="ja-JP" sz="1400" dirty="0" smtClean="0"/>
              <a:t>Beta coefficient from regression analysis.  Indicated </a:t>
            </a:r>
            <a:r>
              <a:rPr lang="en-US" altLang="ja-JP" sz="1400" dirty="0"/>
              <a:t>values </a:t>
            </a:r>
            <a:r>
              <a:rPr lang="en-US" altLang="ja-JP" sz="1400" dirty="0" smtClean="0"/>
              <a:t>are significant </a:t>
            </a:r>
            <a:r>
              <a:rPr lang="en-US" altLang="ja-JP" sz="1400" dirty="0"/>
              <a:t>at 99 percent level</a:t>
            </a:r>
            <a:endParaRPr lang="ja-JP" altLang="en-US" sz="1400" dirty="0"/>
          </a:p>
        </p:txBody>
      </p:sp>
      <p:sp>
        <p:nvSpPr>
          <p:cNvPr id="32820" name="テキスト ボックス 5"/>
          <p:cNvSpPr txBox="1">
            <a:spLocks noChangeArrowheads="1"/>
          </p:cNvSpPr>
          <p:nvPr/>
        </p:nvSpPr>
        <p:spPr bwMode="auto">
          <a:xfrm>
            <a:off x="4355976" y="6093296"/>
            <a:ext cx="4536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Source: Calculated from CRUMP Student Survey    N= </a:t>
            </a:r>
            <a:r>
              <a:rPr lang="ja-JP" altLang="en-US" sz="1600" dirty="0" smtClean="0"/>
              <a:t>３８，３３６</a:t>
            </a:r>
            <a:endParaRPr lang="ja-JP" altLang="en-US" sz="1600" dirty="0"/>
          </a:p>
        </p:txBody>
      </p:sp>
      <p:sp>
        <p:nvSpPr>
          <p:cNvPr id="6" name="円/楕円 5"/>
          <p:cNvSpPr/>
          <p:nvPr/>
        </p:nvSpPr>
        <p:spPr>
          <a:xfrm>
            <a:off x="3779912" y="2420888"/>
            <a:ext cx="1368425" cy="29523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148064" y="5301209"/>
            <a:ext cx="2664296" cy="504056"/>
          </a:xfrm>
          <a:prstGeom prst="ellipse">
            <a:avLst/>
          </a:prstGeom>
          <a:noFill/>
          <a:ln w="476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 smtClean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57200" y="1219200"/>
            <a:ext cx="4257676" cy="625624"/>
          </a:xfrm>
        </p:spPr>
        <p:txBody>
          <a:bodyPr/>
          <a:lstStyle/>
          <a:p>
            <a:r>
              <a:rPr kumimoji="1" lang="en-US" altLang="ja-JP" dirty="0" smtClean="0"/>
              <a:t>Time spent for self-directed learning by experience of studying abroad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48165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5"/>
          <p:cNvSpPr txBox="1">
            <a:spLocks noChangeArrowheads="1"/>
          </p:cNvSpPr>
          <p:nvPr/>
        </p:nvSpPr>
        <p:spPr bwMode="auto">
          <a:xfrm>
            <a:off x="4860032" y="6211669"/>
            <a:ext cx="37446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Source: CRUMP Student Survey  N=45,399</a:t>
            </a:r>
            <a:endParaRPr lang="ja-JP" altLang="en-US" sz="1200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/>
        </p:nvGraphicFramePr>
        <p:xfrm>
          <a:off x="5500694" y="2285992"/>
          <a:ext cx="292895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コンテンツ プレースホルダ 5"/>
          <p:cNvSpPr txBox="1">
            <a:spLocks/>
          </p:cNvSpPr>
          <p:nvPr/>
        </p:nvSpPr>
        <p:spPr bwMode="auto">
          <a:xfrm>
            <a:off x="4786314" y="1219200"/>
            <a:ext cx="3900486" cy="14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Students’ evaluation of experiences of studying abroad (%)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347864" y="2132856"/>
            <a:ext cx="2214563" cy="557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2400" u="sng" dirty="0" smtClean="0">
                <a:latin typeface="+mn-ea"/>
                <a:ea typeface="+mn-ea"/>
              </a:rPr>
              <a:t>Outline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15363" name="テキスト ボックス 2"/>
          <p:cNvSpPr txBox="1">
            <a:spLocks noChangeArrowheads="1"/>
          </p:cNvSpPr>
          <p:nvPr/>
        </p:nvSpPr>
        <p:spPr bwMode="auto">
          <a:xfrm>
            <a:off x="899592" y="2997200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Gill Sans MT" pitchFamily="34" charset="0"/>
              </a:rPr>
              <a:t>　　　</a:t>
            </a:r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１</a:t>
            </a:r>
            <a:r>
              <a:rPr lang="ja-JP" altLang="en-US" sz="2400" b="1" dirty="0" smtClean="0">
                <a:solidFill>
                  <a:srgbClr val="003366"/>
                </a:solidFill>
                <a:latin typeface="Gill Sans MT" pitchFamily="34" charset="0"/>
              </a:rPr>
              <a:t>．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International Flow of Students</a:t>
            </a:r>
          </a:p>
          <a:p>
            <a:pPr algn="ctr"/>
            <a:endParaRPr lang="ja-JP" altLang="en-US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２</a:t>
            </a:r>
            <a:r>
              <a:rPr lang="en-US" altLang="ja-JP" sz="2400" b="1" dirty="0">
                <a:solidFill>
                  <a:srgbClr val="003366"/>
                </a:solidFill>
                <a:latin typeface="Gill Sans MT" pitchFamily="34" charset="0"/>
              </a:rPr>
              <a:t>.</a:t>
            </a:r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　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Why International Exchange is Important</a:t>
            </a:r>
            <a:endParaRPr lang="en-US" altLang="ja-JP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endParaRPr lang="en-US" altLang="ja-JP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　　３</a:t>
            </a:r>
            <a:r>
              <a:rPr lang="ja-JP" altLang="en-US" sz="2400" b="1" dirty="0" smtClean="0">
                <a:solidFill>
                  <a:srgbClr val="003366"/>
                </a:solidFill>
                <a:latin typeface="Gill Sans MT" pitchFamily="34" charset="0"/>
              </a:rPr>
              <a:t>．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The Role of Regional Cooperation</a:t>
            </a:r>
            <a:endParaRPr lang="ja-JP" altLang="en-US" b="1" dirty="0">
              <a:solidFill>
                <a:srgbClr val="003366"/>
              </a:solidFill>
              <a:latin typeface="Gill Sans MT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9552" y="2928938"/>
            <a:ext cx="8280920" cy="7143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+mn-ea"/>
            </a:endParaRPr>
          </a:p>
        </p:txBody>
      </p:sp>
      <p:pic>
        <p:nvPicPr>
          <p:cNvPr id="15365" name="Picture 7" descr="http://upload.wikimedia.org/wikipedia/commons/b/b5/Nova_totius_Terrarum_Orbis_geographica_ac_hydrographica_tabula_%28Hendrik_Hondius%29_balanced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9443" b="14647"/>
          <a:stretch>
            <a:fillRect/>
          </a:stretch>
        </p:blipFill>
        <p:spPr bwMode="auto">
          <a:xfrm>
            <a:off x="1476375" y="0"/>
            <a:ext cx="62642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studying abroad is important</a:t>
            </a:r>
            <a:endParaRPr lang="ja-JP" altLang="en-US" dirty="0" smtClean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ja-JP" dirty="0" smtClean="0"/>
              <a:t>Problems of HE </a:t>
            </a:r>
          </a:p>
          <a:p>
            <a:pPr lvl="1"/>
            <a:r>
              <a:rPr lang="en-US" altLang="ja-JP" dirty="0" smtClean="0"/>
              <a:t>Erosion of classical identity formation</a:t>
            </a:r>
          </a:p>
          <a:p>
            <a:pPr lvl="2"/>
            <a:r>
              <a:rPr lang="en-US" altLang="ja-JP" dirty="0" smtClean="0"/>
              <a:t>Prolonged protected childhood</a:t>
            </a:r>
          </a:p>
          <a:p>
            <a:pPr lvl="1"/>
            <a:r>
              <a:rPr lang="en-US" altLang="ja-JP" dirty="0" smtClean="0"/>
              <a:t>Cultural/value </a:t>
            </a:r>
            <a:r>
              <a:rPr lang="en-US" altLang="ja-JP" dirty="0" err="1" smtClean="0"/>
              <a:t>universalization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Diffused identity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Decline of traditional  career paths</a:t>
            </a:r>
          </a:p>
          <a:p>
            <a:pPr lvl="2"/>
            <a:r>
              <a:rPr lang="en-US" altLang="ja-JP" dirty="0" smtClean="0"/>
              <a:t>Difficulty in establishing career prospects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7" name="コンテンツ プレースホルダ 16"/>
          <p:cNvSpPr>
            <a:spLocks noGrp="1"/>
          </p:cNvSpPr>
          <p:nvPr>
            <p:ph idx="11"/>
          </p:nvPr>
        </p:nvSpPr>
        <p:spPr>
          <a:xfrm>
            <a:off x="4716016" y="1340768"/>
            <a:ext cx="3754760" cy="50405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Studying abroad</a:t>
            </a:r>
          </a:p>
          <a:p>
            <a:pPr lvl="1"/>
            <a:r>
              <a:rPr lang="en-US" altLang="ja-JP" dirty="0" smtClean="0"/>
              <a:t>Exposure to different culture/society</a:t>
            </a:r>
          </a:p>
          <a:p>
            <a:pPr lvl="2"/>
            <a:r>
              <a:rPr lang="en-US" altLang="ja-JP" dirty="0" smtClean="0"/>
              <a:t>Crisis and forced adjustment</a:t>
            </a:r>
          </a:p>
          <a:p>
            <a:pPr lvl="1"/>
            <a:r>
              <a:rPr lang="en-US" altLang="ja-JP" dirty="0" smtClean="0"/>
              <a:t>Experience of diversity and change </a:t>
            </a:r>
          </a:p>
          <a:p>
            <a:pPr lvl="2"/>
            <a:r>
              <a:rPr lang="en-US" altLang="ja-JP" dirty="0" smtClean="0"/>
              <a:t>Need to seek own identity</a:t>
            </a:r>
          </a:p>
          <a:p>
            <a:pPr lvl="1"/>
            <a:r>
              <a:rPr kumimoji="1" lang="en-US" altLang="ja-JP" dirty="0" smtClean="0"/>
              <a:t>Ability/willingness</a:t>
            </a:r>
          </a:p>
          <a:p>
            <a:pPr lvl="2"/>
            <a:r>
              <a:rPr kumimoji="1" lang="en-US" altLang="ja-JP" dirty="0" smtClean="0"/>
              <a:t>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o accept changing working environment</a:t>
            </a:r>
          </a:p>
          <a:p>
            <a:pPr lvl="2"/>
            <a:r>
              <a:rPr lang="en-US" altLang="ja-JP" dirty="0" smtClean="0"/>
              <a:t>To work people from different backgrounds</a:t>
            </a:r>
            <a:endParaRPr kumimoji="1" lang="en-US" altLang="ja-JP" dirty="0" smtClean="0"/>
          </a:p>
          <a:p>
            <a:pPr lvl="2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419872" y="1988840"/>
            <a:ext cx="144016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419872" y="3429000"/>
            <a:ext cx="144016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3851920" y="4941168"/>
            <a:ext cx="108012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347864" y="2132856"/>
            <a:ext cx="2214563" cy="557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2400" u="sng" dirty="0" smtClean="0">
                <a:latin typeface="+mn-ea"/>
                <a:ea typeface="+mn-ea"/>
              </a:rPr>
              <a:t>Outline</a:t>
            </a:r>
            <a:endParaRPr lang="ja-JP" altLang="en-US" sz="2400" u="sng" dirty="0">
              <a:latin typeface="+mn-ea"/>
              <a:ea typeface="+mn-ea"/>
            </a:endParaRPr>
          </a:p>
        </p:txBody>
      </p:sp>
      <p:sp>
        <p:nvSpPr>
          <p:cNvPr id="15363" name="テキスト ボックス 2"/>
          <p:cNvSpPr txBox="1">
            <a:spLocks noChangeArrowheads="1"/>
          </p:cNvSpPr>
          <p:nvPr/>
        </p:nvSpPr>
        <p:spPr bwMode="auto">
          <a:xfrm>
            <a:off x="899592" y="2997200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latin typeface="Gill Sans MT" pitchFamily="34" charset="0"/>
              </a:rPr>
              <a:t>　　　</a:t>
            </a:r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１</a:t>
            </a:r>
            <a:r>
              <a:rPr lang="ja-JP" altLang="en-US" sz="2400" b="1" dirty="0" smtClean="0">
                <a:solidFill>
                  <a:srgbClr val="003366"/>
                </a:solidFill>
                <a:latin typeface="Gill Sans MT" pitchFamily="34" charset="0"/>
              </a:rPr>
              <a:t>．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International Flow of Students</a:t>
            </a:r>
          </a:p>
          <a:p>
            <a:pPr algn="ctr"/>
            <a:endParaRPr lang="ja-JP" altLang="en-US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２</a:t>
            </a:r>
            <a:r>
              <a:rPr lang="en-US" altLang="ja-JP" sz="2400" b="1" dirty="0">
                <a:solidFill>
                  <a:srgbClr val="003366"/>
                </a:solidFill>
                <a:latin typeface="Gill Sans MT" pitchFamily="34" charset="0"/>
              </a:rPr>
              <a:t>.</a:t>
            </a:r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　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Why International Exchange is Important</a:t>
            </a:r>
            <a:endParaRPr lang="en-US" altLang="ja-JP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endParaRPr lang="en-US" altLang="ja-JP" sz="2400" b="1" dirty="0">
              <a:solidFill>
                <a:srgbClr val="003366"/>
              </a:solidFill>
              <a:latin typeface="Gill Sans MT" pitchFamily="34" charset="0"/>
            </a:endParaRPr>
          </a:p>
          <a:p>
            <a:pPr algn="ctr"/>
            <a:r>
              <a:rPr lang="ja-JP" altLang="en-US" sz="2400" b="1" dirty="0">
                <a:solidFill>
                  <a:srgbClr val="003366"/>
                </a:solidFill>
                <a:latin typeface="Gill Sans MT" pitchFamily="34" charset="0"/>
              </a:rPr>
              <a:t>　　３</a:t>
            </a:r>
            <a:r>
              <a:rPr lang="ja-JP" altLang="en-US" sz="2400" b="1" dirty="0" smtClean="0">
                <a:solidFill>
                  <a:srgbClr val="003366"/>
                </a:solidFill>
                <a:latin typeface="Gill Sans MT" pitchFamily="34" charset="0"/>
              </a:rPr>
              <a:t>．</a:t>
            </a:r>
            <a:r>
              <a:rPr lang="en-US" altLang="ja-JP" sz="2400" b="1" dirty="0" smtClean="0">
                <a:solidFill>
                  <a:srgbClr val="003366"/>
                </a:solidFill>
                <a:latin typeface="Gill Sans MT" pitchFamily="34" charset="0"/>
              </a:rPr>
              <a:t>The Role of Regional Cooperation</a:t>
            </a:r>
            <a:endParaRPr lang="ja-JP" altLang="en-US" b="1" dirty="0">
              <a:solidFill>
                <a:srgbClr val="003366"/>
              </a:solidFill>
              <a:latin typeface="Gill Sans MT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4293096"/>
            <a:ext cx="8280920" cy="7143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000">
              <a:latin typeface="+mn-ea"/>
            </a:endParaRPr>
          </a:p>
        </p:txBody>
      </p:sp>
      <p:pic>
        <p:nvPicPr>
          <p:cNvPr id="15365" name="Picture 7" descr="http://upload.wikimedia.org/wikipedia/commons/b/b5/Nova_totius_Terrarum_Orbis_geographica_ac_hydrographica_tabula_%28Hendrik_Hondius%29_balanced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9443" b="14647"/>
          <a:stretch>
            <a:fillRect/>
          </a:stretch>
        </p:blipFill>
        <p:spPr bwMode="auto">
          <a:xfrm>
            <a:off x="1476375" y="0"/>
            <a:ext cx="626427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Breaking the trap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Recent moves in HE reform</a:t>
            </a:r>
          </a:p>
          <a:p>
            <a:r>
              <a:rPr lang="en-US" altLang="ja-JP" dirty="0" smtClean="0"/>
              <a:t>Government policies</a:t>
            </a:r>
          </a:p>
          <a:p>
            <a:pPr lvl="1"/>
            <a:r>
              <a:rPr lang="en-US" altLang="ja-JP" dirty="0" smtClean="0"/>
              <a:t>Incentives to renovate educational practices</a:t>
            </a:r>
          </a:p>
          <a:p>
            <a:pPr lvl="1"/>
            <a:r>
              <a:rPr lang="en-US" altLang="ja-JP" dirty="0" smtClean="0"/>
              <a:t>Financial incentives to promote </a:t>
            </a:r>
            <a:r>
              <a:rPr lang="en-US" altLang="ja-JP" dirty="0" err="1" smtClean="0"/>
              <a:t>internationalizaiton</a:t>
            </a:r>
            <a:endParaRPr lang="en-US" altLang="ja-JP" dirty="0" smtClean="0"/>
          </a:p>
          <a:p>
            <a:r>
              <a:rPr lang="en-US" altLang="ja-JP" dirty="0" smtClean="0"/>
              <a:t>Institutional level</a:t>
            </a:r>
          </a:p>
          <a:p>
            <a:pPr lvl="1"/>
            <a:r>
              <a:rPr kumimoji="1" lang="en-US" altLang="ja-JP" dirty="0" smtClean="0"/>
              <a:t>Changes in educational practices</a:t>
            </a:r>
          </a:p>
          <a:p>
            <a:pPr lvl="1"/>
            <a:r>
              <a:rPr lang="en-US" altLang="ja-JP" dirty="0" smtClean="0"/>
              <a:t>Still in the process</a:t>
            </a:r>
          </a:p>
          <a:p>
            <a:pPr lvl="2"/>
            <a:r>
              <a:rPr lang="en-US" altLang="ja-JP" dirty="0" smtClean="0"/>
              <a:t>Expansion of outbound students</a:t>
            </a:r>
          </a:p>
          <a:p>
            <a:pPr lvl="2"/>
            <a:r>
              <a:rPr lang="en-US" altLang="ja-JP" dirty="0" smtClean="0"/>
              <a:t>Accommodation of inbound students</a:t>
            </a:r>
          </a:p>
          <a:p>
            <a:r>
              <a:rPr lang="en-US" altLang="ja-JP" dirty="0" smtClean="0"/>
              <a:t>Formation of multiple platforms</a:t>
            </a:r>
          </a:p>
          <a:p>
            <a:pPr lvl="1"/>
            <a:r>
              <a:rPr kumimoji="1" lang="en-US" altLang="ja-JP" dirty="0" smtClean="0"/>
              <a:t>Regional framework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Mechanism of expansion</a:t>
            </a:r>
            <a:endParaRPr lang="ja-JP" altLang="en-US" dirty="0" smtClean="0"/>
          </a:p>
        </p:txBody>
      </p:sp>
      <p:sp>
        <p:nvSpPr>
          <p:cNvPr id="17433" name="コンテンツ プレースホルダ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41375"/>
          </a:xfrm>
        </p:spPr>
        <p:txBody>
          <a:bodyPr/>
          <a:lstStyle/>
          <a:p>
            <a:r>
              <a:rPr lang="en-US" altLang="ja-JP" dirty="0" smtClean="0"/>
              <a:t>Three factors</a:t>
            </a:r>
            <a:endParaRPr lang="ja-JP" altLang="en-US" dirty="0" smtClean="0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428728" y="3143247"/>
            <a:ext cx="2016125" cy="1369606"/>
          </a:xfrm>
          <a:prstGeom prst="rect">
            <a:avLst/>
          </a:prstGeom>
          <a:solidFill>
            <a:srgbClr val="666699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u="sng" dirty="0" smtClean="0"/>
              <a:t>Demand</a:t>
            </a:r>
          </a:p>
          <a:p>
            <a:pPr algn="ctr">
              <a:spcBef>
                <a:spcPct val="50000"/>
              </a:spcBef>
            </a:pPr>
            <a:r>
              <a:rPr lang="en-US" altLang="ja-JP" dirty="0" smtClean="0"/>
              <a:t>Students</a:t>
            </a:r>
          </a:p>
          <a:p>
            <a:pPr algn="ctr">
              <a:spcBef>
                <a:spcPct val="50000"/>
              </a:spcBef>
            </a:pPr>
            <a:endParaRPr lang="en-US" altLang="ja-JP" sz="2400" dirty="0" smtClean="0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5786446" y="3214686"/>
            <a:ext cx="2087562" cy="1092607"/>
          </a:xfrm>
          <a:prstGeom prst="rect">
            <a:avLst/>
          </a:prstGeom>
          <a:solidFill>
            <a:srgbClr val="993366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u="sng" dirty="0" smtClean="0"/>
              <a:t>Supply</a:t>
            </a:r>
          </a:p>
          <a:p>
            <a:pPr algn="ctr">
              <a:spcBef>
                <a:spcPct val="50000"/>
              </a:spcBef>
            </a:pPr>
            <a:r>
              <a:rPr lang="en-US" altLang="ja-JP" dirty="0" smtClean="0"/>
              <a:t>Higher Education Institutions</a:t>
            </a:r>
            <a:endParaRPr lang="ja-JP" altLang="en-US" dirty="0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571868" y="5000636"/>
            <a:ext cx="2087563" cy="1138773"/>
          </a:xfrm>
          <a:prstGeom prst="rect">
            <a:avLst/>
          </a:prstGeom>
          <a:solidFill>
            <a:srgbClr val="80800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u="sng" dirty="0" smtClean="0"/>
              <a:t>Platforms </a:t>
            </a:r>
          </a:p>
          <a:p>
            <a:pPr algn="ctr">
              <a:spcBef>
                <a:spcPct val="50000"/>
              </a:spcBef>
            </a:pPr>
            <a:r>
              <a:rPr lang="en-US" altLang="ja-JP" sz="1600" dirty="0" smtClean="0"/>
              <a:t>of  </a:t>
            </a:r>
          </a:p>
          <a:p>
            <a:pPr algn="ctr">
              <a:spcBef>
                <a:spcPct val="50000"/>
              </a:spcBef>
            </a:pPr>
            <a:r>
              <a:rPr lang="en-US" altLang="ja-JP" sz="1600" dirty="0" smtClean="0"/>
              <a:t>Student Exchange</a:t>
            </a:r>
            <a:endParaRPr lang="ja-JP" altLang="en-US" sz="1600" dirty="0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3714744" y="3357562"/>
            <a:ext cx="1873250" cy="935038"/>
          </a:xfrm>
          <a:prstGeom prst="leftRightArrow">
            <a:avLst>
              <a:gd name="adj1" fmla="val 50000"/>
              <a:gd name="adj2" fmla="val 40068"/>
            </a:avLst>
          </a:prstGeom>
          <a:gradFill rotWithShape="1">
            <a:gsLst>
              <a:gs pos="0">
                <a:srgbClr val="808080">
                  <a:alpha val="50999"/>
                </a:srgbClr>
              </a:gs>
              <a:gs pos="50000">
                <a:schemeClr val="bg1"/>
              </a:gs>
              <a:gs pos="100000">
                <a:srgbClr val="808080">
                  <a:alpha val="50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ストライプ矢印 8"/>
          <p:cNvSpPr/>
          <p:nvPr/>
        </p:nvSpPr>
        <p:spPr>
          <a:xfrm rot="16200000">
            <a:off x="4250529" y="3964785"/>
            <a:ext cx="785818" cy="1143008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 rot="16200000">
            <a:off x="4464842" y="392886"/>
            <a:ext cx="642942" cy="428627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6050" y="18573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Expansion of Student Mobility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571736" y="4714884"/>
            <a:ext cx="4286280" cy="1785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1285852" y="2214554"/>
            <a:ext cx="6715125" cy="407194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57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Patterns of mobility</a:t>
            </a:r>
            <a:endParaRPr lang="ja-JP" altLang="en-US" dirty="0" smtClean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7463" cy="1709738"/>
          </a:xfrm>
        </p:spPr>
        <p:txBody>
          <a:bodyPr>
            <a:normAutofit/>
          </a:bodyPr>
          <a:lstStyle/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Hub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smtClean="0"/>
              <a:t>Regional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ja-JP" dirty="0" err="1" smtClean="0"/>
              <a:t>otehrs</a:t>
            </a:r>
            <a:endParaRPr lang="en-US" altLang="ja-JP" dirty="0" smtClean="0"/>
          </a:p>
        </p:txBody>
      </p:sp>
      <p:sp>
        <p:nvSpPr>
          <p:cNvPr id="6" name="円/楕円 5"/>
          <p:cNvSpPr/>
          <p:nvPr/>
        </p:nvSpPr>
        <p:spPr>
          <a:xfrm>
            <a:off x="1643042" y="3857629"/>
            <a:ext cx="2214578" cy="1285884"/>
          </a:xfrm>
          <a:prstGeom prst="ellipse">
            <a:avLst/>
          </a:prstGeom>
          <a:solidFill>
            <a:schemeClr val="bg2">
              <a:lumMod val="75000"/>
              <a:alpha val="1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582" name="テキスト ボックス 6"/>
          <p:cNvSpPr txBox="1">
            <a:spLocks noChangeArrowheads="1"/>
          </p:cNvSpPr>
          <p:nvPr/>
        </p:nvSpPr>
        <p:spPr bwMode="auto">
          <a:xfrm>
            <a:off x="2051720" y="4143380"/>
            <a:ext cx="15915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>
                <a:latin typeface="Gill Sans MT" pitchFamily="34" charset="0"/>
              </a:rPr>
              <a:t>Regional </a:t>
            </a:r>
          </a:p>
          <a:p>
            <a:pPr algn="ctr"/>
            <a:r>
              <a:rPr lang="en-US" altLang="ja-JP" dirty="0" smtClean="0">
                <a:latin typeface="Gill Sans MT" pitchFamily="34" charset="0"/>
              </a:rPr>
              <a:t>EU - ERASMUS</a:t>
            </a:r>
            <a:endParaRPr lang="ja-JP" altLang="en-US" dirty="0">
              <a:latin typeface="Gill Sans MT" pitchFamily="34" charset="0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3857620" y="2643182"/>
            <a:ext cx="3214710" cy="16430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7" name="テキスト ボックス 6"/>
          <p:cNvSpPr txBox="1">
            <a:spLocks noChangeArrowheads="1"/>
          </p:cNvSpPr>
          <p:nvPr/>
        </p:nvSpPr>
        <p:spPr bwMode="auto">
          <a:xfrm>
            <a:off x="4572000" y="2857496"/>
            <a:ext cx="20002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>
                <a:latin typeface="Gill Sans MT" pitchFamily="34" charset="0"/>
              </a:rPr>
              <a:t>Hub</a:t>
            </a:r>
          </a:p>
          <a:p>
            <a:pPr algn="ctr"/>
            <a:endParaRPr lang="en-US" altLang="ja-JP" dirty="0" smtClean="0">
              <a:latin typeface="Gill Sans MT" pitchFamily="34" charset="0"/>
            </a:endParaRPr>
          </a:p>
          <a:p>
            <a:pPr algn="ctr"/>
            <a:r>
              <a:rPr lang="en-US" altLang="ja-JP" dirty="0" smtClean="0">
                <a:latin typeface="Gill Sans MT" pitchFamily="34" charset="0"/>
              </a:rPr>
              <a:t>US, UK, Australia</a:t>
            </a:r>
            <a:endParaRPr lang="ja-JP" altLang="en-US" dirty="0">
              <a:latin typeface="Gill Sans MT" pitchFamily="34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429124" y="4643445"/>
            <a:ext cx="2214578" cy="1071571"/>
          </a:xfrm>
          <a:prstGeom prst="ellipse">
            <a:avLst/>
          </a:prstGeom>
          <a:solidFill>
            <a:schemeClr val="bg2">
              <a:lumMod val="75000"/>
              <a:alpha val="1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6"/>
          <p:cNvSpPr txBox="1">
            <a:spLocks noChangeArrowheads="1"/>
          </p:cNvSpPr>
          <p:nvPr/>
        </p:nvSpPr>
        <p:spPr bwMode="auto">
          <a:xfrm>
            <a:off x="4429124" y="4786322"/>
            <a:ext cx="20870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>
                <a:latin typeface="Gill Sans MT" pitchFamily="34" charset="0"/>
              </a:rPr>
              <a:t>Regional </a:t>
            </a:r>
          </a:p>
          <a:p>
            <a:pPr algn="ctr"/>
            <a:r>
              <a:rPr lang="en-US" altLang="ja-JP" dirty="0" smtClean="0">
                <a:latin typeface="Gill Sans MT" pitchFamily="34" charset="0"/>
              </a:rPr>
              <a:t>East, South-East</a:t>
            </a:r>
          </a:p>
          <a:p>
            <a:pPr algn="ctr"/>
            <a:r>
              <a:rPr lang="en-US" altLang="ja-JP" dirty="0" smtClean="0">
                <a:latin typeface="Gill Sans MT" pitchFamily="34" charset="0"/>
              </a:rPr>
              <a:t>Asia</a:t>
            </a:r>
            <a:endParaRPr lang="ja-JP" alt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582" grpId="0"/>
      <p:bldP spid="13" grpId="0" animBg="1"/>
      <p:bldP spid="24587" grpId="0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Distribution by pattern</a:t>
            </a:r>
            <a:endParaRPr lang="ja-JP" altLang="en-US" dirty="0" smtClean="0"/>
          </a:p>
        </p:txBody>
      </p:sp>
      <p:graphicFrame>
        <p:nvGraphicFramePr>
          <p:cNvPr id="19506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212103"/>
              </p:ext>
            </p:extLst>
          </p:nvPr>
        </p:nvGraphicFramePr>
        <p:xfrm>
          <a:off x="500034" y="1285860"/>
          <a:ext cx="6480175" cy="4879025"/>
        </p:xfrm>
        <a:graphic>
          <a:graphicData uri="http://schemas.openxmlformats.org/drawingml/2006/table">
            <a:tbl>
              <a:tblPr/>
              <a:tblGrid>
                <a:gridCol w="1295400"/>
                <a:gridCol w="1728787"/>
                <a:gridCol w="1944688"/>
                <a:gridCol w="1511300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Mincho"/>
                          <a:cs typeface="Times New Roman" pitchFamily="18" charset="0"/>
                        </a:rPr>
                        <a:t>Pattern</a:t>
                      </a:r>
                      <a:endParaRPr kumimoji="1" 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S Gothic" pitchFamily="49" charset="-128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Mincho"/>
                          <a:cs typeface="Times New Roman" pitchFamily="18" charset="0"/>
                        </a:rPr>
                        <a:t>N. Of Students</a:t>
                      </a:r>
                      <a:endParaRPr kumimoji="1" 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Gothic" pitchFamily="49" charset="-128"/>
                          <a:cs typeface="Times New Roman" pitchFamily="18" charset="0"/>
                        </a:rPr>
                        <a:t>（</a:t>
                      </a:r>
                      <a:r>
                        <a:rPr kumimoji="1" 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pitchFamily="18" charset="0"/>
                          <a:ea typeface="MS Gothic" pitchFamily="49" charset="-128"/>
                          <a:cs typeface="Times New Roman" pitchFamily="18" charset="0"/>
                        </a:rPr>
                        <a:t>％）</a:t>
                      </a:r>
                      <a:endParaRPr kumimoji="1" 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26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Hub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U.S.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624,474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18.7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5826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U.K., Australia, Canada, New Zealand 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717,029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21.4 </a:t>
                      </a: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5826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Regional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EU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359,671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10.8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58261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East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Asia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216,359</a:t>
                      </a: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6.5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Others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1,425,558 </a:t>
                      </a: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42.6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Total</a:t>
                      </a:r>
                      <a:endParaRPr kumimoji="1" 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ＭＳ Ｐゴシック" pitchFamily="50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3,343,092 </a:t>
                      </a:r>
                      <a:endParaRPr kumimoji="1" lang="ja-JP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Gothic" pitchFamily="49" charset="-128"/>
                          <a:ea typeface="Mincho"/>
                          <a:cs typeface="Times New Roman" pitchFamily="18" charset="0"/>
                        </a:rPr>
                        <a:t>100.0 </a:t>
                      </a:r>
                      <a:endParaRPr kumimoji="1" lang="ja-JP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18" charset="0"/>
                        <a:ea typeface="Mincho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613735" y="2708292"/>
            <a:ext cx="1584325" cy="107157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508" name="AutoShape 52"/>
          <p:cNvSpPr>
            <a:spLocks noChangeArrowheads="1"/>
          </p:cNvSpPr>
          <p:nvPr/>
        </p:nvSpPr>
        <p:spPr bwMode="auto">
          <a:xfrm>
            <a:off x="7572396" y="2143116"/>
            <a:ext cx="1368425" cy="792162"/>
          </a:xfrm>
          <a:prstGeom prst="wedgeRectCallout">
            <a:avLst>
              <a:gd name="adj1" fmla="val -74708"/>
              <a:gd name="adj2" fmla="val 333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dirty="0" smtClean="0"/>
              <a:t>About 40 </a:t>
            </a:r>
            <a:r>
              <a:rPr lang="en-US" altLang="ja-JP" dirty="0" err="1" smtClean="0"/>
              <a:t>percnet</a:t>
            </a:r>
            <a:endParaRPr lang="ja-JP" altLang="en-US" dirty="0"/>
          </a:p>
          <a:p>
            <a:pPr algn="ctr"/>
            <a:endParaRPr lang="ja-JP" altLang="en-US" dirty="0"/>
          </a:p>
        </p:txBody>
      </p:sp>
      <p:sp>
        <p:nvSpPr>
          <p:cNvPr id="19509" name="AutoShape 53"/>
          <p:cNvSpPr>
            <a:spLocks noChangeArrowheads="1"/>
          </p:cNvSpPr>
          <p:nvPr/>
        </p:nvSpPr>
        <p:spPr bwMode="auto">
          <a:xfrm>
            <a:off x="7452320" y="4221146"/>
            <a:ext cx="1368425" cy="935038"/>
          </a:xfrm>
          <a:prstGeom prst="wedgeRectCallout">
            <a:avLst>
              <a:gd name="adj1" fmla="val -73782"/>
              <a:gd name="adj2" fmla="val 65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ja-JP" dirty="0" smtClean="0"/>
              <a:t>Small relative to population</a:t>
            </a:r>
            <a:endParaRPr lang="ja-JP" altLang="en-US" dirty="0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613734" y="4435476"/>
            <a:ext cx="1584325" cy="63977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4039" y="622775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Source: tabulated from OECD Education </a:t>
            </a:r>
            <a:r>
              <a:rPr lang="en-US" altLang="ja-JP" dirty="0" err="1" smtClean="0"/>
              <a:t>Outloook</a:t>
            </a:r>
            <a:r>
              <a:rPr lang="en-US" altLang="ja-JP" dirty="0" smtClean="0"/>
              <a:t> 2007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7" grpId="0" animBg="1"/>
      <p:bldP spid="19508" grpId="0" animBg="1"/>
      <p:bldP spid="19509" grpId="0" animBg="1"/>
      <p:bldP spid="195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50" charset="-128"/>
              </a:rPr>
              <a:t>The roles of regional frameworks</a:t>
            </a:r>
            <a:endParaRPr lang="ja-JP" altLang="en-US" dirty="0" smtClean="0">
              <a:ea typeface="ＭＳ Ｐゴシック" pitchFamily="50" charset="-128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ERASMUS project</a:t>
            </a:r>
            <a:endParaRPr lang="ja-JP" altLang="en-US" dirty="0" smtClean="0"/>
          </a:p>
          <a:p>
            <a:pPr lvl="2">
              <a:lnSpc>
                <a:spcPct val="90000"/>
              </a:lnSpc>
            </a:pPr>
            <a:r>
              <a:rPr lang="en-US" altLang="ja-JP" dirty="0" smtClean="0"/>
              <a:t>Setting the target , Government policies, subsidies</a:t>
            </a:r>
            <a:endParaRPr lang="ja-JP" altLang="en-US" dirty="0" smtClean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Bologna Process</a:t>
            </a:r>
            <a:endParaRPr lang="ja-JP" altLang="en-US" dirty="0" smtClean="0"/>
          </a:p>
          <a:p>
            <a:pPr lvl="2">
              <a:lnSpc>
                <a:spcPct val="90000"/>
              </a:lnSpc>
            </a:pPr>
            <a:r>
              <a:rPr lang="en-US" altLang="ja-JP" dirty="0" smtClean="0"/>
              <a:t>Standardization of diploma</a:t>
            </a:r>
            <a:endParaRPr lang="ja-JP" altLang="en-US" dirty="0" smtClean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Expansion of mobility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Lesson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The need of government initiative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Institutional response is critical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Changes in motivation and perspectives of the students</a:t>
            </a:r>
          </a:p>
          <a:p>
            <a:pPr>
              <a:lnSpc>
                <a:spcPct val="90000"/>
              </a:lnSpc>
            </a:pPr>
            <a:r>
              <a:rPr lang="en-US" altLang="ja-JP" dirty="0" smtClean="0"/>
              <a:t>Regional framework in East and South-East Asia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Still immature 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Large potential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 and prospects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8435280" cy="5018112"/>
          </a:xfrm>
        </p:spPr>
        <p:txBody>
          <a:bodyPr/>
          <a:lstStyle/>
          <a:p>
            <a:r>
              <a:rPr lang="en-US" altLang="ja-JP" dirty="0" smtClean="0"/>
              <a:t>Changing concept of “studying abroad”</a:t>
            </a:r>
          </a:p>
          <a:p>
            <a:pPr lvl="1"/>
            <a:r>
              <a:rPr lang="en-US" altLang="ja-JP" dirty="0" smtClean="0"/>
              <a:t>a part of educational program </a:t>
            </a:r>
          </a:p>
          <a:p>
            <a:pPr lvl="2"/>
            <a:r>
              <a:rPr lang="en-US" altLang="ja-JP" dirty="0" smtClean="0"/>
              <a:t>to enhance student engagement through international experiences  </a:t>
            </a:r>
          </a:p>
          <a:p>
            <a:pPr lvl="1"/>
            <a:r>
              <a:rPr lang="en-US" altLang="ja-JP" dirty="0" smtClean="0"/>
              <a:t>Combined expansion of inbound and outbound mobility</a:t>
            </a:r>
          </a:p>
          <a:p>
            <a:r>
              <a:rPr lang="en-US" altLang="ja-JP" dirty="0" smtClean="0"/>
              <a:t>Institutional reforms</a:t>
            </a:r>
          </a:p>
          <a:p>
            <a:pPr lvl="1"/>
            <a:r>
              <a:rPr lang="en-US" altLang="ja-JP" dirty="0" smtClean="0"/>
              <a:t>Design of joint exchange programs</a:t>
            </a:r>
          </a:p>
          <a:p>
            <a:pPr lvl="1"/>
            <a:r>
              <a:rPr lang="en-US" altLang="ja-JP" dirty="0" smtClean="0"/>
              <a:t>Pedagogy and curriculum</a:t>
            </a:r>
          </a:p>
          <a:p>
            <a:pPr lvl="1"/>
            <a:r>
              <a:rPr lang="en-US" altLang="ja-JP" dirty="0" smtClean="0"/>
              <a:t>Reforms in organizational structure  </a:t>
            </a:r>
          </a:p>
          <a:p>
            <a:r>
              <a:rPr lang="en-US" altLang="ja-JP" dirty="0" smtClean="0"/>
              <a:t>Strategic roles of regional framework</a:t>
            </a:r>
          </a:p>
          <a:p>
            <a:pPr lvl="1"/>
            <a:r>
              <a:rPr lang="en-US" altLang="ja-JP" dirty="0" smtClean="0"/>
              <a:t>Facilitates regular mobility</a:t>
            </a:r>
          </a:p>
          <a:p>
            <a:pPr lvl="1"/>
            <a:r>
              <a:rPr lang="en-US" altLang="ja-JP" dirty="0" smtClean="0"/>
              <a:t>Reduces risks</a:t>
            </a:r>
          </a:p>
          <a:p>
            <a:pPr lvl="1"/>
            <a:r>
              <a:rPr lang="en-US" altLang="ja-JP" dirty="0" smtClean="0"/>
              <a:t>Promote reforms in participating institutions</a:t>
            </a:r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テキスト ボックス 2"/>
          <p:cNvSpPr txBox="1">
            <a:spLocks noChangeArrowheads="1"/>
          </p:cNvSpPr>
          <p:nvPr/>
        </p:nvSpPr>
        <p:spPr bwMode="auto">
          <a:xfrm>
            <a:off x="1619672" y="4581525"/>
            <a:ext cx="5688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Questions and Comments Please</a:t>
            </a:r>
            <a:endParaRPr lang="ja-JP" altLang="en-US" sz="2400" dirty="0"/>
          </a:p>
        </p:txBody>
      </p:sp>
      <p:pic>
        <p:nvPicPr>
          <p:cNvPr id="43011" name="Picture 7" descr="http://upload.wikimedia.org/wikipedia/commons/b/b5/Nova_totius_Terrarum_Orbis_geographica_ac_hydrographica_tabula_%28Hendrik_Hondius%29_balanced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0564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>
            <a:off x="6660232" y="1124744"/>
            <a:ext cx="172819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Student flow in the world (in millions)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37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23928" y="59492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Source: OECD Education at a Glance 2013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Mechanism of expansion</a:t>
            </a:r>
            <a:endParaRPr lang="ja-JP" altLang="en-US" dirty="0" smtClean="0"/>
          </a:p>
        </p:txBody>
      </p:sp>
      <p:sp>
        <p:nvSpPr>
          <p:cNvPr id="17433" name="コンテンツ プレースホルダ 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41375"/>
          </a:xfrm>
        </p:spPr>
        <p:txBody>
          <a:bodyPr/>
          <a:lstStyle/>
          <a:p>
            <a:r>
              <a:rPr lang="en-US" altLang="ja-JP" dirty="0" smtClean="0"/>
              <a:t>Three factors</a:t>
            </a:r>
            <a:endParaRPr lang="ja-JP" altLang="en-US" dirty="0" smtClean="0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1428728" y="3143247"/>
            <a:ext cx="2016125" cy="1369606"/>
          </a:xfrm>
          <a:prstGeom prst="rect">
            <a:avLst/>
          </a:prstGeom>
          <a:solidFill>
            <a:srgbClr val="666699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u="sng" dirty="0" smtClean="0"/>
              <a:t>Demand</a:t>
            </a:r>
          </a:p>
          <a:p>
            <a:pPr algn="ctr">
              <a:spcBef>
                <a:spcPct val="50000"/>
              </a:spcBef>
            </a:pPr>
            <a:r>
              <a:rPr lang="en-US" altLang="ja-JP" dirty="0" smtClean="0"/>
              <a:t>Students</a:t>
            </a:r>
          </a:p>
          <a:p>
            <a:pPr algn="ctr">
              <a:spcBef>
                <a:spcPct val="50000"/>
              </a:spcBef>
            </a:pPr>
            <a:endParaRPr lang="en-US" altLang="ja-JP" sz="2400" dirty="0" smtClean="0"/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5786446" y="3214686"/>
            <a:ext cx="2087562" cy="1092607"/>
          </a:xfrm>
          <a:prstGeom prst="rect">
            <a:avLst/>
          </a:prstGeom>
          <a:solidFill>
            <a:srgbClr val="993366">
              <a:alpha val="14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u="sng" dirty="0" smtClean="0"/>
              <a:t>Supply</a:t>
            </a:r>
          </a:p>
          <a:p>
            <a:pPr algn="ctr">
              <a:spcBef>
                <a:spcPct val="50000"/>
              </a:spcBef>
            </a:pPr>
            <a:r>
              <a:rPr lang="en-US" altLang="ja-JP" dirty="0" smtClean="0"/>
              <a:t>Higher Education Institutions</a:t>
            </a:r>
            <a:endParaRPr lang="ja-JP" altLang="en-US" dirty="0"/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3571868" y="5000636"/>
            <a:ext cx="2087563" cy="1138773"/>
          </a:xfrm>
          <a:prstGeom prst="rect">
            <a:avLst/>
          </a:prstGeom>
          <a:solidFill>
            <a:srgbClr val="80800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u="sng" dirty="0" smtClean="0"/>
              <a:t>Platforms </a:t>
            </a:r>
          </a:p>
          <a:p>
            <a:pPr algn="ctr">
              <a:spcBef>
                <a:spcPct val="50000"/>
              </a:spcBef>
            </a:pPr>
            <a:r>
              <a:rPr lang="en-US" altLang="ja-JP" sz="1600" dirty="0" smtClean="0"/>
              <a:t>of  </a:t>
            </a:r>
          </a:p>
          <a:p>
            <a:pPr algn="ctr">
              <a:spcBef>
                <a:spcPct val="50000"/>
              </a:spcBef>
            </a:pPr>
            <a:r>
              <a:rPr lang="en-US" altLang="ja-JP" sz="1600" dirty="0" smtClean="0"/>
              <a:t>Student Exchange</a:t>
            </a:r>
            <a:endParaRPr lang="ja-JP" altLang="en-US" sz="1600" dirty="0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3714744" y="3357562"/>
            <a:ext cx="1873250" cy="935038"/>
          </a:xfrm>
          <a:prstGeom prst="leftRightArrow">
            <a:avLst>
              <a:gd name="adj1" fmla="val 50000"/>
              <a:gd name="adj2" fmla="val 40068"/>
            </a:avLst>
          </a:prstGeom>
          <a:gradFill rotWithShape="1">
            <a:gsLst>
              <a:gs pos="0">
                <a:srgbClr val="808080">
                  <a:alpha val="50999"/>
                </a:srgbClr>
              </a:gs>
              <a:gs pos="50000">
                <a:schemeClr val="bg1"/>
              </a:gs>
              <a:gs pos="100000">
                <a:srgbClr val="808080">
                  <a:alpha val="50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ストライプ矢印 8"/>
          <p:cNvSpPr/>
          <p:nvPr/>
        </p:nvSpPr>
        <p:spPr>
          <a:xfrm rot="16200000">
            <a:off x="4250529" y="3964785"/>
            <a:ext cx="785818" cy="1143008"/>
          </a:xfrm>
          <a:prstGeom prst="strip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中かっこ 9"/>
          <p:cNvSpPr/>
          <p:nvPr/>
        </p:nvSpPr>
        <p:spPr>
          <a:xfrm rot="16200000">
            <a:off x="4464842" y="392886"/>
            <a:ext cx="642942" cy="428627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86050" y="185736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Expansion of Student Mobility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 animBg="1"/>
      <p:bldP spid="17444" grpId="0" animBg="1"/>
      <p:bldP spid="17445" grpId="0" animBg="1"/>
      <p:bldP spid="17446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Supply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Governmental policies to attract foreign students</a:t>
            </a:r>
          </a:p>
          <a:p>
            <a:pPr lvl="1">
              <a:defRPr/>
            </a:pPr>
            <a:r>
              <a:rPr lang="en-US" altLang="ja-JP" dirty="0" smtClean="0"/>
              <a:t>Mutual  understanding, International aid</a:t>
            </a:r>
          </a:p>
          <a:p>
            <a:pPr lvl="1">
              <a:defRPr/>
            </a:pPr>
            <a:r>
              <a:rPr lang="en-US" altLang="ja-JP" dirty="0" smtClean="0"/>
              <a:t>Attraction of talents</a:t>
            </a:r>
          </a:p>
          <a:p>
            <a:pPr lvl="1">
              <a:defRPr/>
            </a:pPr>
            <a:r>
              <a:rPr lang="en-US" altLang="ja-JP" dirty="0" smtClean="0"/>
              <a:t>Economic interests</a:t>
            </a:r>
          </a:p>
          <a:p>
            <a:pPr>
              <a:defRPr/>
            </a:pPr>
            <a:r>
              <a:rPr lang="en-US" altLang="ja-JP" dirty="0" smtClean="0"/>
              <a:t>Institutional motivation</a:t>
            </a:r>
          </a:p>
          <a:p>
            <a:pPr lvl="1">
              <a:defRPr/>
            </a:pPr>
            <a:r>
              <a:rPr lang="en-US" altLang="ja-JP" dirty="0" smtClean="0"/>
              <a:t>Academic altruism</a:t>
            </a:r>
          </a:p>
          <a:p>
            <a:pPr lvl="2">
              <a:defRPr/>
            </a:pPr>
            <a:r>
              <a:rPr lang="en-US" altLang="ja-JP" dirty="0" smtClean="0"/>
              <a:t>Spirit of university</a:t>
            </a:r>
          </a:p>
          <a:p>
            <a:pPr lvl="1">
              <a:defRPr/>
            </a:pPr>
            <a:r>
              <a:rPr lang="en-US" altLang="ja-JP" dirty="0" smtClean="0"/>
              <a:t>Economic interest</a:t>
            </a:r>
          </a:p>
          <a:p>
            <a:pPr lvl="2">
              <a:defRPr/>
            </a:pPr>
            <a:r>
              <a:rPr lang="en-US" altLang="ja-JP" dirty="0" smtClean="0"/>
              <a:t>Tuition fees</a:t>
            </a:r>
          </a:p>
          <a:p>
            <a:pPr lvl="2">
              <a:defRPr/>
            </a:pPr>
            <a:r>
              <a:rPr lang="en-US" altLang="ja-JP" dirty="0" smtClean="0"/>
              <a:t>UK and Australia</a:t>
            </a:r>
          </a:p>
          <a:p>
            <a:pPr lvl="1">
              <a:defRPr/>
            </a:pPr>
            <a:r>
              <a:rPr lang="en-US" altLang="ja-JP" dirty="0" smtClean="0"/>
              <a:t>Enrichment of educational program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Economic incentive to HE institutions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4829180" cy="4910138"/>
          </a:xfrm>
        </p:spPr>
        <p:txBody>
          <a:bodyPr/>
          <a:lstStyle/>
          <a:p>
            <a:r>
              <a:rPr lang="en-US" altLang="ja-JP" dirty="0" smtClean="0"/>
              <a:t>Former British Common Wealth</a:t>
            </a:r>
            <a:endParaRPr lang="ja-JP" altLang="en-US" dirty="0" smtClean="0"/>
          </a:p>
          <a:p>
            <a:r>
              <a:rPr lang="en-US" altLang="ja-JP" dirty="0" smtClean="0"/>
              <a:t>U.K. in 2008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Tuition revenue from foreign students accounts for 9 percent</a:t>
            </a:r>
          </a:p>
          <a:p>
            <a:pPr lvl="1"/>
            <a:r>
              <a:rPr lang="en-US" altLang="ja-JP" dirty="0" smtClean="0"/>
              <a:t>About half of the tuition revenue from domestic or EU students</a:t>
            </a:r>
          </a:p>
          <a:p>
            <a:r>
              <a:rPr lang="en-US" altLang="ja-JP" dirty="0" smtClean="0"/>
              <a:t>Australia</a:t>
            </a:r>
          </a:p>
          <a:p>
            <a:pPr lvl="1"/>
            <a:r>
              <a:rPr lang="en-US" altLang="ja-JP" dirty="0" smtClean="0"/>
              <a:t>Tuition revenue accounts for 17 percent</a:t>
            </a:r>
          </a:p>
          <a:p>
            <a:pPr lvl="1"/>
            <a:r>
              <a:rPr lang="en-US" altLang="ja-JP" dirty="0" smtClean="0"/>
              <a:t>Third in export</a:t>
            </a:r>
          </a:p>
          <a:p>
            <a:pPr lvl="2"/>
            <a:endParaRPr lang="ja-JP" altLang="ja-JP" dirty="0" smtClean="0"/>
          </a:p>
        </p:txBody>
      </p:sp>
      <p:graphicFrame>
        <p:nvGraphicFramePr>
          <p:cNvPr id="7" name="グラフ 6"/>
          <p:cNvGraphicFramePr/>
          <p:nvPr/>
        </p:nvGraphicFramePr>
        <p:xfrm>
          <a:off x="5148064" y="1844824"/>
          <a:ext cx="381642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012160" y="14127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Australia: Income of HE institutions by source (%)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472514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Source: Australian Government, Department of Education, Employment and Workplace Relations, </a:t>
            </a:r>
            <a:r>
              <a:rPr lang="en-US" altLang="ja-JP" sz="1200" i="1" dirty="0" smtClean="0"/>
              <a:t>2009 Higher Education Finance Report.  </a:t>
            </a:r>
            <a:r>
              <a:rPr lang="en-US" altLang="ja-JP" sz="1200" dirty="0" smtClean="0"/>
              <a:t>Table 1</a:t>
            </a:r>
            <a:endParaRPr kumimoji="1" lang="ja-JP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Demand</a:t>
            </a:r>
            <a:endParaRPr lang="ja-JP" altLang="en-US" dirty="0" smtClean="0"/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/>
              <a:t>Three types of incentive</a:t>
            </a:r>
          </a:p>
          <a:p>
            <a:r>
              <a:rPr lang="en-US" altLang="ja-JP" dirty="0" smtClean="0"/>
              <a:t>1. Catch-up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To absorb advanced knowledge</a:t>
            </a:r>
          </a:p>
          <a:p>
            <a:pPr lvl="1"/>
            <a:r>
              <a:rPr lang="en-US" altLang="ja-JP" dirty="0" smtClean="0"/>
              <a:t>Limited supply of domestic HE institutions</a:t>
            </a:r>
          </a:p>
          <a:p>
            <a:r>
              <a:rPr lang="en-US" altLang="ja-JP" dirty="0" smtClean="0"/>
              <a:t>2.  Economic incentive</a:t>
            </a:r>
          </a:p>
          <a:p>
            <a:pPr lvl="1"/>
            <a:r>
              <a:rPr lang="en-US" altLang="ja-JP" dirty="0" smtClean="0"/>
              <a:t>Foreign degrees lead to better employment</a:t>
            </a:r>
          </a:p>
          <a:p>
            <a:pPr lvl="1"/>
            <a:r>
              <a:rPr lang="en-US" altLang="ja-JP" dirty="0" smtClean="0"/>
              <a:t>Employment opportunity in host country</a:t>
            </a:r>
          </a:p>
          <a:p>
            <a:r>
              <a:rPr lang="en-US" altLang="ja-JP" dirty="0" smtClean="0"/>
              <a:t>3. Enrichment of experience</a:t>
            </a:r>
          </a:p>
          <a:p>
            <a:pPr lvl="1"/>
            <a:r>
              <a:rPr lang="en-US" altLang="ja-JP" dirty="0" smtClean="0"/>
              <a:t>Cultural/social exposure</a:t>
            </a:r>
          </a:p>
          <a:p>
            <a:pPr lvl="1"/>
            <a:r>
              <a:rPr lang="en-US" altLang="ja-JP" dirty="0" smtClean="0"/>
              <a:t>Short exchange program		</a:t>
            </a:r>
          </a:p>
        </p:txBody>
      </p:sp>
      <p:sp>
        <p:nvSpPr>
          <p:cNvPr id="6" name="右矢印 5"/>
          <p:cNvSpPr/>
          <p:nvPr/>
        </p:nvSpPr>
        <p:spPr>
          <a:xfrm>
            <a:off x="6227763" y="4724400"/>
            <a:ext cx="35718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Shift in the demand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288"/>
          </a:xfrm>
        </p:spPr>
        <p:txBody>
          <a:bodyPr/>
          <a:lstStyle/>
          <a:p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214414" y="5929330"/>
            <a:ext cx="7072362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 flipH="1" flipV="1">
            <a:off x="-428660" y="4286256"/>
            <a:ext cx="3286148" cy="1588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15008" y="600076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Economic Development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20" y="185736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Demand for studying abroad</a:t>
            </a:r>
            <a:endParaRPr kumimoji="1" lang="ja-JP" altLang="en-US" dirty="0"/>
          </a:p>
        </p:txBody>
      </p:sp>
      <p:sp>
        <p:nvSpPr>
          <p:cNvPr id="17" name="フリーフォーム 16"/>
          <p:cNvSpPr/>
          <p:nvPr/>
        </p:nvSpPr>
        <p:spPr>
          <a:xfrm>
            <a:off x="1664898" y="3390181"/>
            <a:ext cx="6461185" cy="2337759"/>
          </a:xfrm>
          <a:custGeom>
            <a:avLst/>
            <a:gdLst>
              <a:gd name="connsiteX0" fmla="*/ 0 w 6461185"/>
              <a:gd name="connsiteY0" fmla="*/ 2337759 h 2337759"/>
              <a:gd name="connsiteX1" fmla="*/ 3200400 w 6461185"/>
              <a:gd name="connsiteY1" fmla="*/ 138023 h 2337759"/>
              <a:gd name="connsiteX2" fmla="*/ 6461185 w 6461185"/>
              <a:gd name="connsiteY2" fmla="*/ 1509623 h 23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1185" h="2337759">
                <a:moveTo>
                  <a:pt x="0" y="2337759"/>
                </a:moveTo>
                <a:cubicBezTo>
                  <a:pt x="1061768" y="1306902"/>
                  <a:pt x="2123536" y="276046"/>
                  <a:pt x="3200400" y="138023"/>
                </a:cubicBezTo>
                <a:cubicBezTo>
                  <a:pt x="4277264" y="0"/>
                  <a:pt x="5844396" y="1243642"/>
                  <a:pt x="6461185" y="1509623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2071670" y="2928934"/>
            <a:ext cx="5715040" cy="2844381"/>
          </a:xfrm>
          <a:custGeom>
            <a:avLst/>
            <a:gdLst>
              <a:gd name="connsiteX0" fmla="*/ 0 w 5676181"/>
              <a:gd name="connsiteY0" fmla="*/ 2579298 h 2701505"/>
              <a:gd name="connsiteX1" fmla="*/ 345056 w 5676181"/>
              <a:gd name="connsiteY1" fmla="*/ 2544792 h 2701505"/>
              <a:gd name="connsiteX2" fmla="*/ 4313207 w 5676181"/>
              <a:gd name="connsiteY2" fmla="*/ 2277373 h 2701505"/>
              <a:gd name="connsiteX3" fmla="*/ 5676181 w 5676181"/>
              <a:gd name="connsiteY3" fmla="*/ 0 h 270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181" h="2701505">
                <a:moveTo>
                  <a:pt x="0" y="2579298"/>
                </a:moveTo>
                <a:lnTo>
                  <a:pt x="345056" y="2544792"/>
                </a:lnTo>
                <a:cubicBezTo>
                  <a:pt x="1063924" y="2494471"/>
                  <a:pt x="3424686" y="2701505"/>
                  <a:pt x="4313207" y="2277373"/>
                </a:cubicBezTo>
                <a:cubicBezTo>
                  <a:pt x="5201728" y="1853241"/>
                  <a:pt x="5438954" y="926620"/>
                  <a:pt x="5676181" y="0"/>
                </a:cubicBezTo>
              </a:path>
            </a:pathLst>
          </a:cu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1604513" y="2754702"/>
            <a:ext cx="6314536" cy="3042249"/>
          </a:xfrm>
          <a:custGeom>
            <a:avLst/>
            <a:gdLst>
              <a:gd name="connsiteX0" fmla="*/ 0 w 6314536"/>
              <a:gd name="connsiteY0" fmla="*/ 2101970 h 3042249"/>
              <a:gd name="connsiteX1" fmla="*/ 1578634 w 6314536"/>
              <a:gd name="connsiteY1" fmla="*/ 40256 h 3042249"/>
              <a:gd name="connsiteX2" fmla="*/ 3717985 w 6314536"/>
              <a:gd name="connsiteY2" fmla="*/ 2343509 h 3042249"/>
              <a:gd name="connsiteX3" fmla="*/ 6314536 w 6314536"/>
              <a:gd name="connsiteY3" fmla="*/ 3042249 h 304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4536" h="3042249">
                <a:moveTo>
                  <a:pt x="0" y="2101970"/>
                </a:moveTo>
                <a:cubicBezTo>
                  <a:pt x="479485" y="1050985"/>
                  <a:pt x="958970" y="0"/>
                  <a:pt x="1578634" y="40256"/>
                </a:cubicBezTo>
                <a:cubicBezTo>
                  <a:pt x="2198298" y="80513"/>
                  <a:pt x="2928668" y="1843177"/>
                  <a:pt x="3717985" y="2343509"/>
                </a:cubicBezTo>
                <a:cubicBezTo>
                  <a:pt x="4507302" y="2843841"/>
                  <a:pt x="5410919" y="2943045"/>
                  <a:pt x="6314536" y="3042249"/>
                </a:cubicBezTo>
              </a:path>
            </a:pathLst>
          </a:cu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00298" y="24288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1. Catch-up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7686" y="292893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2. Economic Incentive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00826" y="22145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3. Educational Enrichment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the demands expanded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Middle income countries</a:t>
            </a:r>
          </a:p>
          <a:p>
            <a:pPr lvl="1"/>
            <a:r>
              <a:rPr kumimoji="1" lang="en-US" altLang="ja-JP" dirty="0" smtClean="0"/>
              <a:t>Economic development</a:t>
            </a:r>
          </a:p>
          <a:p>
            <a:pPr lvl="1"/>
            <a:r>
              <a:rPr lang="en-US" altLang="ja-JP" dirty="0" smtClean="0"/>
              <a:t>Increases in household income</a:t>
            </a:r>
          </a:p>
          <a:p>
            <a:pPr lvl="1"/>
            <a:r>
              <a:rPr lang="en-US" altLang="ja-JP" dirty="0" smtClean="0"/>
              <a:t>Financial capacity to send children overseas</a:t>
            </a:r>
          </a:p>
          <a:p>
            <a:pPr lvl="1"/>
            <a:r>
              <a:rPr lang="en-US" altLang="ja-JP" dirty="0" smtClean="0"/>
              <a:t>Increases in type 1 and type 2 demands</a:t>
            </a:r>
          </a:p>
          <a:p>
            <a:r>
              <a:rPr lang="en-US" altLang="ja-JP" dirty="0" smtClean="0"/>
              <a:t>High income countries</a:t>
            </a:r>
          </a:p>
          <a:p>
            <a:pPr lvl="1"/>
            <a:r>
              <a:rPr lang="en-US" altLang="ja-JP" dirty="0" smtClean="0"/>
              <a:t>Rising interests in international exposure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HG明朝E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12236</TotalTime>
  <Words>973</Words>
  <Application>Microsoft Office PowerPoint</Application>
  <PresentationFormat>画面に合わせる (4:3)</PresentationFormat>
  <Paragraphs>299</Paragraphs>
  <Slides>28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3" baseType="lpstr">
      <vt:lpstr>Gill Sans MT</vt:lpstr>
      <vt:lpstr>HG明朝E</vt:lpstr>
      <vt:lpstr>ＭＳ Ｐゴシック</vt:lpstr>
      <vt:lpstr>ＭＳ ゴシック</vt:lpstr>
      <vt:lpstr>ＭＳ ゴシック</vt:lpstr>
      <vt:lpstr>Mincho</vt:lpstr>
      <vt:lpstr>Arial</vt:lpstr>
      <vt:lpstr>Bookman Old Style</vt:lpstr>
      <vt:lpstr>Calibri</vt:lpstr>
      <vt:lpstr>Times</vt:lpstr>
      <vt:lpstr>Times New Roman</vt:lpstr>
      <vt:lpstr>Wingdings</vt:lpstr>
      <vt:lpstr>Wingdings 3</vt:lpstr>
      <vt:lpstr>Origin</vt:lpstr>
      <vt:lpstr>グラフ</vt:lpstr>
      <vt:lpstr>Globalization in Higher Education  Motohisa Kaneko (University of Tsukuba) </vt:lpstr>
      <vt:lpstr>Outline</vt:lpstr>
      <vt:lpstr>Student flow in the world (in millions)</vt:lpstr>
      <vt:lpstr>Mechanism of expansion</vt:lpstr>
      <vt:lpstr>Supply</vt:lpstr>
      <vt:lpstr>Economic incentive to HE institutions</vt:lpstr>
      <vt:lpstr>Demand</vt:lpstr>
      <vt:lpstr>Shift in the demand</vt:lpstr>
      <vt:lpstr>Why the demands expanded</vt:lpstr>
      <vt:lpstr>Study abroad from the U.S.</vt:lpstr>
      <vt:lpstr>Japan in the global student mobility</vt:lpstr>
      <vt:lpstr>Stagnating mobility</vt:lpstr>
      <vt:lpstr>Outline</vt:lpstr>
      <vt:lpstr>Why international exchange is important to Japan</vt:lpstr>
      <vt:lpstr>Universalization of higher education</vt:lpstr>
      <vt:lpstr>Changing students</vt:lpstr>
      <vt:lpstr>College grads seen by personnel officers</vt:lpstr>
      <vt:lpstr>Effects of studying abroad</vt:lpstr>
      <vt:lpstr> </vt:lpstr>
      <vt:lpstr>Why studying abroad is important</vt:lpstr>
      <vt:lpstr>Outline</vt:lpstr>
      <vt:lpstr>Breaking the trap</vt:lpstr>
      <vt:lpstr>Mechanism of expansion</vt:lpstr>
      <vt:lpstr>Patterns of mobility</vt:lpstr>
      <vt:lpstr>Distribution by pattern</vt:lpstr>
      <vt:lpstr>The roles of regional frameworks</vt:lpstr>
      <vt:lpstr>Conclusion and prospects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金子元久</dc:creator>
  <cp:lastModifiedBy>金子元久</cp:lastModifiedBy>
  <cp:revision>216</cp:revision>
  <dcterms:created xsi:type="dcterms:W3CDTF">2009-09-01T10:08:33Z</dcterms:created>
  <dcterms:modified xsi:type="dcterms:W3CDTF">2014-02-20T23:14:19Z</dcterms:modified>
</cp:coreProperties>
</file>